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22"/>
  </p:notesMasterIdLst>
  <p:sldIdLst>
    <p:sldId id="260" r:id="rId3"/>
    <p:sldId id="301" r:id="rId4"/>
    <p:sldId id="308" r:id="rId5"/>
    <p:sldId id="299" r:id="rId6"/>
    <p:sldId id="257" r:id="rId7"/>
    <p:sldId id="269" r:id="rId8"/>
    <p:sldId id="264" r:id="rId9"/>
    <p:sldId id="434" r:id="rId10"/>
    <p:sldId id="261" r:id="rId11"/>
    <p:sldId id="435" r:id="rId12"/>
    <p:sldId id="436" r:id="rId13"/>
    <p:sldId id="432" r:id="rId14"/>
    <p:sldId id="289" r:id="rId15"/>
    <p:sldId id="437" r:id="rId16"/>
    <p:sldId id="292" r:id="rId17"/>
    <p:sldId id="438" r:id="rId18"/>
    <p:sldId id="309" r:id="rId19"/>
    <p:sldId id="433" r:id="rId20"/>
    <p:sldId id="431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0C1"/>
    <a:srgbClr val="EBE7EF"/>
    <a:srgbClr val="CD4D91"/>
    <a:srgbClr val="B70062"/>
    <a:srgbClr val="330066"/>
    <a:srgbClr val="725892"/>
    <a:srgbClr val="C6B2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21473-FC76-4757-8F05-00382DDA2184}" v="11" dt="2025-04-30T13:01:55.985"/>
    <p1510:client id="{55A8DA55-8502-43F5-BB9B-9EA387D5D362}" v="4" dt="2025-04-30T13:49:04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39" d="100"/>
          <a:sy n="139" d="100"/>
        </p:scale>
        <p:origin x="7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7070-8D37-4274-8621-85E2DC764AF2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599B-4CB5-4E35-B22D-A53DD3B3B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</a:t>
            </a:r>
            <a:r>
              <a:rPr lang="en-GB" dirty="0" err="1"/>
              <a:t>mdoule</a:t>
            </a:r>
            <a:r>
              <a:rPr lang="en-GB" dirty="0"/>
              <a:t> experience </a:t>
            </a:r>
          </a:p>
          <a:p>
            <a:r>
              <a:rPr lang="en-GB" dirty="0"/>
              <a:t>Encourage students to engage with it </a:t>
            </a:r>
          </a:p>
          <a:p>
            <a:r>
              <a:rPr lang="en-GB" dirty="0"/>
              <a:t>Shared in the school</a:t>
            </a:r>
          </a:p>
          <a:p>
            <a:r>
              <a:rPr lang="en-GB" dirty="0"/>
              <a:t>Show that in the application</a:t>
            </a:r>
          </a:p>
          <a:p>
            <a:r>
              <a:rPr lang="en-GB" dirty="0"/>
              <a:t>Talk to IT </a:t>
            </a:r>
          </a:p>
          <a:p>
            <a:r>
              <a:rPr lang="en-GB" dirty="0"/>
              <a:t>Should be </a:t>
            </a:r>
            <a:r>
              <a:rPr lang="en-GB" dirty="0" err="1"/>
              <a:t>readbale</a:t>
            </a:r>
            <a:r>
              <a:rPr lang="en-GB" dirty="0"/>
              <a:t> by anybody</a:t>
            </a:r>
          </a:p>
          <a:p>
            <a:r>
              <a:rPr lang="en-GB" dirty="0"/>
              <a:t>Feed back from the pilot, feedback from the school</a:t>
            </a:r>
          </a:p>
          <a:p>
            <a:r>
              <a:rPr lang="en-GB" dirty="0"/>
              <a:t>Embedding evaluation</a:t>
            </a:r>
          </a:p>
          <a:p>
            <a:r>
              <a:rPr lang="en-GB" dirty="0"/>
              <a:t>Can </a:t>
            </a:r>
            <a:r>
              <a:rPr lang="en-GB"/>
              <a:t>submit draft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F81A-0673-4E6D-BBC5-4EEDA917FA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5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Students can only study a maximum of 2 modules from PSC716, 716 and 717.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599B-4CB5-4E35-B22D-A53DD3B3B3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0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648072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826418"/>
            <a:ext cx="5472608" cy="449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7" y="2293275"/>
            <a:ext cx="8277728" cy="1355650"/>
          </a:xfrm>
        </p:spPr>
        <p:txBody>
          <a:bodyPr anchor="t"/>
          <a:lstStyle>
            <a:lvl1pPr algn="l">
              <a:lnSpc>
                <a:spcPct val="80000"/>
              </a:lnSpc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57" y="1502228"/>
            <a:ext cx="8277728" cy="791046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350" spc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3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9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404"/>
            <a:ext cx="8229600" cy="3792956"/>
          </a:xfrm>
        </p:spPr>
        <p:txBody>
          <a:bodyPr/>
          <a:lstStyle>
            <a:lvl1pPr marL="257175" indent="-257175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213" indent="-214313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50" indent="-171450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50" indent="-171450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50" indent="-171450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0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96402"/>
            <a:ext cx="5766197" cy="3789948"/>
          </a:xfrm>
        </p:spPr>
        <p:txBody>
          <a:bodyPr/>
          <a:lstStyle>
            <a:lvl1pPr marL="257175" indent="-257175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213" indent="-214313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50" indent="-171450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50" indent="-171450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50" indent="-171450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3" y="1296403"/>
            <a:ext cx="2385159" cy="19177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3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4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6402"/>
            <a:ext cx="4038600" cy="3789948"/>
          </a:xfrm>
        </p:spPr>
        <p:txBody>
          <a:bodyPr/>
          <a:lstStyle>
            <a:lvl1pPr marL="257175" indent="-257175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213" indent="-214313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50" indent="-171450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50" indent="-171450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50" indent="-171450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402"/>
            <a:ext cx="4038600" cy="3789948"/>
          </a:xfrm>
        </p:spPr>
        <p:txBody>
          <a:bodyPr/>
          <a:lstStyle>
            <a:lvl1pPr marL="257175" indent="-257175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1pPr>
            <a:lvl2pPr marL="557213" indent="-214313">
              <a:buClrTx/>
              <a:buFont typeface="Arial"/>
              <a:buChar char="•"/>
              <a:defRPr sz="1500">
                <a:solidFill>
                  <a:schemeClr val="tx2"/>
                </a:solidFill>
              </a:defRPr>
            </a:lvl2pPr>
            <a:lvl3pPr marL="857250" indent="-171450">
              <a:buClrTx/>
              <a:buFont typeface="Arial"/>
              <a:buChar char="•"/>
              <a:defRPr sz="1350">
                <a:solidFill>
                  <a:schemeClr val="tx2"/>
                </a:solidFill>
              </a:defRPr>
            </a:lvl3pPr>
            <a:lvl4pPr marL="1200150" indent="-171450">
              <a:buClrTx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1543050" indent="-171450">
              <a:buClrTx/>
              <a:buFont typeface="Arial"/>
              <a:buChar char="•"/>
              <a:defRPr sz="1050">
                <a:solidFill>
                  <a:schemeClr val="tx2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58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5"/>
            <a:ext cx="822960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3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5"/>
            <a:ext cx="575416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3" y="1288034"/>
            <a:ext cx="2385159" cy="19261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3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3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2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6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244237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spc="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pic>
        <p:nvPicPr>
          <p:cNvPr id="7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45" y="2100446"/>
            <a:ext cx="2737110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489120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1500" spc="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1126912"/>
            <a:ext cx="7772400" cy="1714832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2700" b="1" spc="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45" y="3635230"/>
            <a:ext cx="2737110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648072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826418"/>
            <a:ext cx="5472608" cy="449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42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75BC-2719-6B6A-F778-9BF169D5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72726-DCC3-8E77-700E-AB7A5174A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BDF0-03B8-F652-D6FC-A6E69D3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FA66-9419-2A49-A041-7C28C5AE4F17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75E76-387A-0DFC-8358-97608979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966AB-DB2C-5966-49F8-13C06FA7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BD5A-1FA1-9D44-B58D-C612997E6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4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EFBD2F-74E7-4A8E-A8CC-2294B019A2CA}"/>
              </a:ext>
            </a:extLst>
          </p:cNvPr>
          <p:cNvSpPr/>
          <p:nvPr userDrawn="1"/>
        </p:nvSpPr>
        <p:spPr>
          <a:xfrm>
            <a:off x="0" y="1419622"/>
            <a:ext cx="9144000" cy="37238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648072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826418"/>
            <a:ext cx="5472608" cy="449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9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55726"/>
            <a:ext cx="7772400" cy="648072"/>
          </a:xfrm>
        </p:spPr>
        <p:txBody>
          <a:bodyPr anchor="t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1790"/>
            <a:ext cx="7772400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482952" cy="3171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203598"/>
            <a:ext cx="2602632" cy="2736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70271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95486"/>
            <a:ext cx="8640960" cy="3350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025503"/>
            <a:ext cx="8640960" cy="274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63" r:id="rId5"/>
    <p:sldLayoutId id="2147483664" r:id="rId6"/>
    <p:sldLayoutId id="2147483672" r:id="rId7"/>
    <p:sldLayoutId id="2147483667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9784"/>
            <a:ext cx="8229600" cy="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52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BFEFA66-9419-2A49-A041-7C28C5AE4F17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95BD5A-1FA1-9D44-B58D-C612997E6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ug-biosci@lboro.ac.uk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ucas.lboro.ac.uk/pub-apx/f?p=mod_spec:list:::::p1_search_year:25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sehs-timetabling@mailbox.lboro.ac.uk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1224136"/>
          </a:xfrm>
        </p:spPr>
        <p:txBody>
          <a:bodyPr/>
          <a:lstStyle/>
          <a:p>
            <a:r>
              <a:rPr lang="en-GB" dirty="0"/>
              <a:t>Module choices overview</a:t>
            </a:r>
            <a:br>
              <a:rPr lang="en-GB" dirty="0"/>
            </a:br>
            <a:r>
              <a:rPr lang="en-GB" dirty="0"/>
              <a:t>Biosciences programmes</a:t>
            </a:r>
            <a:br>
              <a:rPr lang="en-GB" dirty="0"/>
            </a:br>
            <a:r>
              <a:rPr lang="en-GB" dirty="0"/>
              <a:t>Part 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69232-CCB0-4782-A62F-84D85A8F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B70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C703D2F-011F-411B-965A-22C8560E9C98}"/>
              </a:ext>
            </a:extLst>
          </p:cNvPr>
          <p:cNvSpPr txBox="1">
            <a:spLocks/>
          </p:cNvSpPr>
          <p:nvPr/>
        </p:nvSpPr>
        <p:spPr>
          <a:xfrm>
            <a:off x="0" y="4515966"/>
            <a:ext cx="9144000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School of Sport, Exercise and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307908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1D988-EC88-0F69-CEFA-ADB3D5414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9F50244-9596-B227-9AF6-5904F72C0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47458"/>
              </p:ext>
            </p:extLst>
          </p:nvPr>
        </p:nvGraphicFramePr>
        <p:xfrm>
          <a:off x="457200" y="296520"/>
          <a:ext cx="8229600" cy="349936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71446064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4135042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5759972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02769626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1924074812"/>
                    </a:ext>
                  </a:extLst>
                </a:gridCol>
              </a:tblGrid>
              <a:tr h="277768">
                <a:tc>
                  <a:txBody>
                    <a:bodyPr/>
                    <a:lstStyle/>
                    <a:p>
                      <a:r>
                        <a:rPr lang="en-GB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Semester(s)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Pre-requisite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51307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Physiology of Exercise and Health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 </a:t>
                      </a:r>
                      <a:r>
                        <a:rPr lang="en-GB" sz="1000" b="1" dirty="0"/>
                        <a:t>or</a:t>
                      </a:r>
                      <a:r>
                        <a:rPr lang="en-GB" sz="1000" dirty="0"/>
                        <a:t> PSB022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81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Sport and Exercise Nutrition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PSB022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3817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Physiology of Sport Performance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 &amp;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6375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Body Composition and Physiological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 </a:t>
                      </a:r>
                      <a:r>
                        <a:rPr lang="en-GB" sz="1000" b="1" dirty="0"/>
                        <a:t>and</a:t>
                      </a:r>
                      <a:r>
                        <a:rPr lang="en-GB" sz="1000" dirty="0"/>
                        <a:t> PSB403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378447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Human Performance at Environmental Extremes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08951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Cellular Adaptation and Degeneration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60702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Genomics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79038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Public and Global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269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Infectious Diseases in Humans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1337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Cancer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47462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Part C module(s) from the University-Wide Language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Must choose two language modules, one for each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85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A6F014-EC42-D180-9E15-D92C20B315E1}"/>
              </a:ext>
            </a:extLst>
          </p:cNvPr>
          <p:cNvSpPr txBox="1"/>
          <p:nvPr/>
        </p:nvSpPr>
        <p:spPr>
          <a:xfrm>
            <a:off x="437803" y="393990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Students can only study a maximum of 2 modules from PSC716, 716 and 717.</a:t>
            </a:r>
          </a:p>
        </p:txBody>
      </p:sp>
    </p:spTree>
    <p:extLst>
      <p:ext uri="{BB962C8B-B14F-4D97-AF65-F5344CB8AC3E}">
        <p14:creationId xmlns:p14="http://schemas.microsoft.com/office/powerpoint/2010/main" val="49823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B5DE4-9D30-FF63-A4D8-D2F8F4B8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B07D6C-51D8-331E-BC22-7F33992B4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58643"/>
              </p:ext>
            </p:extLst>
          </p:nvPr>
        </p:nvGraphicFramePr>
        <p:xfrm>
          <a:off x="457200" y="195486"/>
          <a:ext cx="8229600" cy="349936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71446064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4135042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5759972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02769626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1924074812"/>
                    </a:ext>
                  </a:extLst>
                </a:gridCol>
              </a:tblGrid>
              <a:tr h="277768">
                <a:tc>
                  <a:txBody>
                    <a:bodyPr/>
                    <a:lstStyle/>
                    <a:p>
                      <a:r>
                        <a:rPr lang="en-GB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Semester(s)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Pre-requisite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51307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Physiology of Exercise and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 </a:t>
                      </a:r>
                      <a:r>
                        <a:rPr lang="en-GB" sz="1000" b="1" dirty="0"/>
                        <a:t>or</a:t>
                      </a:r>
                      <a:r>
                        <a:rPr lang="en-GB" sz="1000" dirty="0"/>
                        <a:t> PSB022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5281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Sport and Exercise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3817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Physiology of Sport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26375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Body Composition and Physiological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 </a:t>
                      </a:r>
                      <a:r>
                        <a:rPr lang="en-GB" sz="1000" b="1" dirty="0"/>
                        <a:t>and</a:t>
                      </a:r>
                      <a:r>
                        <a:rPr lang="en-GB" sz="1000" dirty="0"/>
                        <a:t> PSB403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378447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Human Performance at Environmental Extremes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08951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PSC621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Cellular Adaptation and Degeneration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60702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Genomics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79038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Public and Global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269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Infectious Diseases in Humans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1337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Cancer Biology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47462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Part C module(s) from the University-Wide Language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Must choose two language modules, one for each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85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A7C8F1-8E2F-AB75-F785-CDBEE3482026}"/>
              </a:ext>
            </a:extLst>
          </p:cNvPr>
          <p:cNvSpPr txBox="1"/>
          <p:nvPr/>
        </p:nvSpPr>
        <p:spPr>
          <a:xfrm>
            <a:off x="437803" y="379588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Students can choose to a maximum of one of these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have waived the pre-requisite for HB students this year</a:t>
            </a:r>
          </a:p>
        </p:txBody>
      </p:sp>
    </p:spTree>
    <p:extLst>
      <p:ext uri="{BB962C8B-B14F-4D97-AF65-F5344CB8AC3E}">
        <p14:creationId xmlns:p14="http://schemas.microsoft.com/office/powerpoint/2010/main" val="193256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C506-8337-F8D5-603B-1DE4B616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about PSC200 (FYP)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BAD6-6DD0-A4E2-445D-727A4BC1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PSC200 is 40 credits	</a:t>
            </a:r>
          </a:p>
          <a:p>
            <a:pPr lvl="1"/>
            <a:r>
              <a:rPr lang="en-GB" dirty="0"/>
              <a:t>This is split is a 20:20 manner between S1 and S2</a:t>
            </a:r>
          </a:p>
          <a:p>
            <a:pPr lvl="1"/>
            <a:endParaRPr lang="en-GB" dirty="0"/>
          </a:p>
          <a:p>
            <a:r>
              <a:rPr lang="en-GB" dirty="0"/>
              <a:t>However, students can request that the module is split 10:30 (S1:S2)</a:t>
            </a:r>
          </a:p>
          <a:p>
            <a:pPr lvl="1"/>
            <a:r>
              <a:rPr lang="en-GB" dirty="0"/>
              <a:t>This would allow some added flexibility around semester 1 modules</a:t>
            </a:r>
          </a:p>
          <a:p>
            <a:pPr lvl="1"/>
            <a:endParaRPr lang="en-GB" dirty="0"/>
          </a:p>
          <a:p>
            <a:r>
              <a:rPr lang="en-GB" dirty="0"/>
              <a:t>The module choices system doesn’t recognise this. So, students should email </a:t>
            </a:r>
            <a:r>
              <a:rPr lang="en-GB" dirty="0">
                <a:hlinkClick r:id="rId2"/>
              </a:rPr>
              <a:t>ug-biosci@lboro.ac.uk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98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B81D-ED4E-4312-BE38-B3DD8E77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BSc Biological Sciences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DF3B0-7302-4382-BE0C-578C30BA5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Module choice information</a:t>
            </a:r>
          </a:p>
        </p:txBody>
      </p:sp>
      <p:pic>
        <p:nvPicPr>
          <p:cNvPr id="5" name="Picture 4" descr="Royal Society of Biology logo">
            <a:extLst>
              <a:ext uri="{FF2B5EF4-FFF2-40B4-BE49-F238E27FC236}">
                <a16:creationId xmlns:a16="http://schemas.microsoft.com/office/drawing/2014/main" id="{F222BF5D-AE89-485B-9754-988ADC09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24996"/>
            <a:ext cx="297413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30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DD51D02-937F-D689-DE27-1F44454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050" y="100013"/>
            <a:ext cx="8458200" cy="49434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ED2482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71970A-4C31-0945-70AC-21E6BEDE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41" y="635793"/>
            <a:ext cx="7122319" cy="3871913"/>
          </a:xfrm>
          <a:prstGeom prst="ellipse">
            <a:avLst/>
          </a:prstGeom>
          <a:noFill/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6F3092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E2A4D2-ECE6-8251-BE71-F2D49C81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5981" y="1210866"/>
            <a:ext cx="4986338" cy="2721769"/>
          </a:xfrm>
          <a:prstGeom prst="ellipse">
            <a:avLst/>
          </a:prstGeom>
          <a:noFill/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6F3092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F4A09D-17DF-8212-7666-402B1FAC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2515" y="1878805"/>
            <a:ext cx="3293269" cy="1507331"/>
          </a:xfrm>
          <a:prstGeom prst="ellipse">
            <a:avLst/>
          </a:prstGeom>
          <a:noFill/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6F3092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1D5952-4BE8-4B5A-836A-BE2D453CC126}"/>
              </a:ext>
            </a:extLst>
          </p:cNvPr>
          <p:cNvSpPr/>
          <p:nvPr/>
        </p:nvSpPr>
        <p:spPr>
          <a:xfrm>
            <a:off x="3697323" y="2193131"/>
            <a:ext cx="1752010" cy="77866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 Sciences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83ECAF4-0323-D84F-827B-1A1F3E3A0CAF}"/>
              </a:ext>
            </a:extLst>
          </p:cNvPr>
          <p:cNvSpPr/>
          <p:nvPr/>
        </p:nvSpPr>
        <p:spPr>
          <a:xfrm>
            <a:off x="2868214" y="2007394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PSA602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0C61CD8-6D6C-CB34-CD0E-23D782717BBB}"/>
              </a:ext>
            </a:extLst>
          </p:cNvPr>
          <p:cNvSpPr/>
          <p:nvPr/>
        </p:nvSpPr>
        <p:spPr>
          <a:xfrm>
            <a:off x="2868213" y="2761060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31A89B9-5452-3173-F8AF-D35C2547BD61}"/>
              </a:ext>
            </a:extLst>
          </p:cNvPr>
          <p:cNvSpPr/>
          <p:nvPr/>
        </p:nvSpPr>
        <p:spPr>
          <a:xfrm>
            <a:off x="4213023" y="3207542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PSA701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2A048B87-82AF-B7D8-60C0-89A1605B6B81}"/>
              </a:ext>
            </a:extLst>
          </p:cNvPr>
          <p:cNvSpPr/>
          <p:nvPr/>
        </p:nvSpPr>
        <p:spPr>
          <a:xfrm>
            <a:off x="5557836" y="2761060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PSA605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3553294C-A9D9-A434-7411-0EA7C3BD7556}"/>
              </a:ext>
            </a:extLst>
          </p:cNvPr>
          <p:cNvSpPr/>
          <p:nvPr/>
        </p:nvSpPr>
        <p:spPr>
          <a:xfrm>
            <a:off x="5557836" y="2007394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PSA606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A0D62A7-551B-37D7-4806-8ED76F0A7280}"/>
              </a:ext>
            </a:extLst>
          </p:cNvPr>
          <p:cNvSpPr/>
          <p:nvPr/>
        </p:nvSpPr>
        <p:spPr>
          <a:xfrm>
            <a:off x="4213023" y="1693066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F3DE14D4-3F3A-3D5F-A222-3EC5A7547823}"/>
              </a:ext>
            </a:extLst>
          </p:cNvPr>
          <p:cNvSpPr/>
          <p:nvPr/>
        </p:nvSpPr>
        <p:spPr>
          <a:xfrm>
            <a:off x="1654662" y="2166341"/>
            <a:ext cx="832249" cy="35718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10AE647-67B2-AEC7-1225-EE3F3F335F19}"/>
              </a:ext>
            </a:extLst>
          </p:cNvPr>
          <p:cNvSpPr/>
          <p:nvPr/>
        </p:nvSpPr>
        <p:spPr>
          <a:xfrm>
            <a:off x="1719849" y="2761059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PSB612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6816780-7BD7-5C28-7976-969F4DFE45B9}"/>
              </a:ext>
            </a:extLst>
          </p:cNvPr>
          <p:cNvSpPr/>
          <p:nvPr/>
        </p:nvSpPr>
        <p:spPr>
          <a:xfrm>
            <a:off x="2452088" y="3436141"/>
            <a:ext cx="884043" cy="35718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NTB101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D637F64-681D-B945-09EE-4B21F439F93E}"/>
              </a:ext>
            </a:extLst>
          </p:cNvPr>
          <p:cNvSpPr/>
          <p:nvPr/>
        </p:nvSpPr>
        <p:spPr>
          <a:xfrm>
            <a:off x="4214802" y="3793329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PSB403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674A0F63-FC80-225A-718D-F9DA948E2C47}"/>
              </a:ext>
            </a:extLst>
          </p:cNvPr>
          <p:cNvSpPr/>
          <p:nvPr/>
        </p:nvSpPr>
        <p:spPr>
          <a:xfrm>
            <a:off x="2886512" y="1204579"/>
            <a:ext cx="832249" cy="35718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PSB616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EED022B-EBBA-E285-3308-3645AA0E224F}"/>
              </a:ext>
            </a:extLst>
          </p:cNvPr>
          <p:cNvSpPr/>
          <p:nvPr/>
        </p:nvSpPr>
        <p:spPr>
          <a:xfrm>
            <a:off x="4213020" y="1032271"/>
            <a:ext cx="832249" cy="35718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PSB611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8F01941-3798-03F7-2CB3-DF0DC384B9BD}"/>
              </a:ext>
            </a:extLst>
          </p:cNvPr>
          <p:cNvSpPr/>
          <p:nvPr/>
        </p:nvSpPr>
        <p:spPr>
          <a:xfrm>
            <a:off x="6695483" y="2523529"/>
            <a:ext cx="832249" cy="35718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PSB022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A0B179C-D3B6-22F0-A6BE-46AD1499DCDA}"/>
              </a:ext>
            </a:extLst>
          </p:cNvPr>
          <p:cNvSpPr/>
          <p:nvPr/>
        </p:nvSpPr>
        <p:spPr>
          <a:xfrm>
            <a:off x="6544565" y="1828799"/>
            <a:ext cx="832249" cy="35718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PSB713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958D8A7-60BE-08A1-0DC7-AD6892DCBAC2}"/>
              </a:ext>
            </a:extLst>
          </p:cNvPr>
          <p:cNvSpPr/>
          <p:nvPr/>
        </p:nvSpPr>
        <p:spPr>
          <a:xfrm>
            <a:off x="5547112" y="1343023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5C93D0-6689-DDA4-8170-9F195A9B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7"/>
            <a:endCxn id="38" idx="5"/>
          </p:cNvCxnSpPr>
          <p:nvPr/>
        </p:nvCxnSpPr>
        <p:spPr>
          <a:xfrm flipH="1" flipV="1">
            <a:off x="6257480" y="1647903"/>
            <a:ext cx="10724" cy="41180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F6B872-E2E5-48F3-46A7-0782ACC3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4629147" y="3564730"/>
            <a:ext cx="1779" cy="22859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373CF57-F34A-FA45-E921-8610EC74F958}"/>
              </a:ext>
            </a:extLst>
          </p:cNvPr>
          <p:cNvSpPr/>
          <p:nvPr/>
        </p:nvSpPr>
        <p:spPr>
          <a:xfrm>
            <a:off x="533096" y="2761059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PSC622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94AA5B36-E739-BF2F-1738-F20BB29345A5}"/>
              </a:ext>
            </a:extLst>
          </p:cNvPr>
          <p:cNvSpPr/>
          <p:nvPr/>
        </p:nvSpPr>
        <p:spPr>
          <a:xfrm>
            <a:off x="921148" y="1588849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PSC624</a:t>
            </a: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5E42AA8-4344-DE43-B4AF-953A25DCA79E}"/>
              </a:ext>
            </a:extLst>
          </p:cNvPr>
          <p:cNvSpPr/>
          <p:nvPr/>
        </p:nvSpPr>
        <p:spPr>
          <a:xfrm>
            <a:off x="7520576" y="3078954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PSC716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D5858187-1EB9-FBFB-E9D4-D82514E35E78}"/>
              </a:ext>
            </a:extLst>
          </p:cNvPr>
          <p:cNvSpPr/>
          <p:nvPr/>
        </p:nvSpPr>
        <p:spPr>
          <a:xfrm>
            <a:off x="7849530" y="2116336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PSC715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FDA3C962-611D-B28E-0724-4AC87C366259}"/>
              </a:ext>
            </a:extLst>
          </p:cNvPr>
          <p:cNvSpPr/>
          <p:nvPr/>
        </p:nvSpPr>
        <p:spPr>
          <a:xfrm>
            <a:off x="543373" y="2159197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PSC621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62A2BC09-AD79-8CB1-FFF9-63E2AA054857}"/>
              </a:ext>
            </a:extLst>
          </p:cNvPr>
          <p:cNvSpPr/>
          <p:nvPr/>
        </p:nvSpPr>
        <p:spPr>
          <a:xfrm>
            <a:off x="1428541" y="1073347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PSC623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FD20950-C398-61DE-48BC-05A6D959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6"/>
            <a:endCxn id="46" idx="3"/>
          </p:cNvCxnSpPr>
          <p:nvPr/>
        </p:nvCxnSpPr>
        <p:spPr>
          <a:xfrm flipV="1">
            <a:off x="7527732" y="2421216"/>
            <a:ext cx="443678" cy="28090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CB9D3C-43A1-CBD6-9C87-888DE7A6A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6"/>
            <a:endCxn id="45" idx="0"/>
          </p:cNvCxnSpPr>
          <p:nvPr/>
        </p:nvCxnSpPr>
        <p:spPr>
          <a:xfrm>
            <a:off x="7527731" y="2702122"/>
            <a:ext cx="408969" cy="37683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253B7DC-CF0E-F841-0182-3661A440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1" idx="2"/>
            <a:endCxn id="42" idx="6"/>
          </p:cNvCxnSpPr>
          <p:nvPr/>
        </p:nvCxnSpPr>
        <p:spPr>
          <a:xfrm flipH="1">
            <a:off x="1365345" y="2939653"/>
            <a:ext cx="354505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9B02F8-6218-7BF8-3237-9E3C658B4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6283170" y="2007394"/>
            <a:ext cx="261395" cy="4349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61" descr="Clipboard with solid fill">
            <a:extLst>
              <a:ext uri="{FF2B5EF4-FFF2-40B4-BE49-F238E27FC236}">
                <a16:creationId xmlns:a16="http://schemas.microsoft.com/office/drawing/2014/main" id="{E095A66C-A18F-BEB0-8E40-FD6AFE20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840" y="610790"/>
            <a:ext cx="685800" cy="685800"/>
          </a:xfrm>
          <a:prstGeom prst="rect">
            <a:avLst/>
          </a:prstGeom>
        </p:spPr>
      </p:pic>
      <p:pic>
        <p:nvPicPr>
          <p:cNvPr id="68" name="Graphic 67" descr="Artificial Intelligence with solid fill">
            <a:extLst>
              <a:ext uri="{FF2B5EF4-FFF2-40B4-BE49-F238E27FC236}">
                <a16:creationId xmlns:a16="http://schemas.microsoft.com/office/drawing/2014/main" id="{BF49A095-486E-9411-0CFA-C3986525E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4606" y="3871910"/>
            <a:ext cx="685800" cy="685800"/>
          </a:xfrm>
          <a:prstGeom prst="rect">
            <a:avLst/>
          </a:prstGeom>
        </p:spPr>
      </p:pic>
      <p:pic>
        <p:nvPicPr>
          <p:cNvPr id="70" name="Graphic 69" descr="Blog with solid fill">
            <a:extLst>
              <a:ext uri="{FF2B5EF4-FFF2-40B4-BE49-F238E27FC236}">
                <a16:creationId xmlns:a16="http://schemas.microsoft.com/office/drawing/2014/main" id="{C9525D94-91B3-F45E-2552-DC88B69A5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992" y="3871910"/>
            <a:ext cx="685800" cy="685800"/>
          </a:xfrm>
          <a:prstGeom prst="rect">
            <a:avLst/>
          </a:prstGeom>
        </p:spPr>
      </p:pic>
      <p:pic>
        <p:nvPicPr>
          <p:cNvPr id="72" name="Graphic 71" descr="Users outline">
            <a:extLst>
              <a:ext uri="{FF2B5EF4-FFF2-40B4-BE49-F238E27FC236}">
                <a16:creationId xmlns:a16="http://schemas.microsoft.com/office/drawing/2014/main" id="{B979F1EA-825C-3F17-3654-01BABAF3B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3430" y="499836"/>
            <a:ext cx="685800" cy="68580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63F76E0-3CCE-6596-80D0-247E973A5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4622447" y="1389459"/>
            <a:ext cx="6698" cy="33553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ACF685-3D13-8EE0-7D97-5DB239672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2"/>
            <a:endCxn id="30" idx="6"/>
          </p:cNvCxnSpPr>
          <p:nvPr/>
        </p:nvCxnSpPr>
        <p:spPr>
          <a:xfrm flipH="1">
            <a:off x="2486910" y="2185987"/>
            <a:ext cx="381304" cy="15894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3CEFED-4910-D68E-D015-CD0D95B1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7" idx="6"/>
            <a:endCxn id="46" idx="1"/>
          </p:cNvCxnSpPr>
          <p:nvPr/>
        </p:nvCxnSpPr>
        <p:spPr>
          <a:xfrm>
            <a:off x="7376814" y="2007394"/>
            <a:ext cx="594596" cy="16125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6A6DF2-E485-5AB5-2212-35E67DDAB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0"/>
            <a:endCxn id="34" idx="4"/>
          </p:cNvCxnSpPr>
          <p:nvPr/>
        </p:nvCxnSpPr>
        <p:spPr>
          <a:xfrm flipV="1">
            <a:off x="3284339" y="1561766"/>
            <a:ext cx="18298" cy="44562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3A819-F92D-6278-A3DF-C92D69156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7" idx="6"/>
          </p:cNvCxnSpPr>
          <p:nvPr/>
        </p:nvCxnSpPr>
        <p:spPr>
          <a:xfrm flipH="1">
            <a:off x="1375622" y="2336004"/>
            <a:ext cx="284414" cy="178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88AA7C-3DBF-9C9B-DAB1-531EC703F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1"/>
            <a:endCxn id="48" idx="5"/>
          </p:cNvCxnSpPr>
          <p:nvPr/>
        </p:nvCxnSpPr>
        <p:spPr>
          <a:xfrm flipH="1" flipV="1">
            <a:off x="2138910" y="1378227"/>
            <a:ext cx="851185" cy="68147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41DE41CE-D7FF-D757-ED3A-B82BFE1C8EF5}"/>
              </a:ext>
            </a:extLst>
          </p:cNvPr>
          <p:cNvSpPr/>
          <p:nvPr/>
        </p:nvSpPr>
        <p:spPr>
          <a:xfrm>
            <a:off x="6905323" y="1110627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PSC208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D795EF6-B56D-0547-53B1-0BB75B1A4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8" idx="3"/>
          </p:cNvCxnSpPr>
          <p:nvPr/>
        </p:nvCxnSpPr>
        <p:spPr>
          <a:xfrm flipV="1">
            <a:off x="6268204" y="1415506"/>
            <a:ext cx="758999" cy="64419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E1CFE405-77FF-3248-8450-8B912DA9A1AA}"/>
              </a:ext>
            </a:extLst>
          </p:cNvPr>
          <p:cNvSpPr/>
          <p:nvPr/>
        </p:nvSpPr>
        <p:spPr>
          <a:xfrm>
            <a:off x="6332927" y="760808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PSC219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176ECA4-E13B-6DDD-04BA-ECCA20161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0" idx="4"/>
          </p:cNvCxnSpPr>
          <p:nvPr/>
        </p:nvCxnSpPr>
        <p:spPr>
          <a:xfrm flipV="1">
            <a:off x="6268204" y="1117996"/>
            <a:ext cx="480848" cy="94170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73355-5072-5C35-5BD6-8E2A5B76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21540" y="310754"/>
            <a:ext cx="1415208" cy="538161"/>
            <a:chOff x="5228720" y="414339"/>
            <a:chExt cx="1886944" cy="717548"/>
          </a:xfrm>
        </p:grpSpPr>
        <p:pic>
          <p:nvPicPr>
            <p:cNvPr id="10" name="Picture 9" descr="Premium Photo | Gold foil texture background">
              <a:extLst>
                <a:ext uri="{FF2B5EF4-FFF2-40B4-BE49-F238E27FC236}">
                  <a16:creationId xmlns:a16="http://schemas.microsoft.com/office/drawing/2014/main" id="{B0A8884B-4E66-A15C-59F3-FBA170CE7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720" y="414339"/>
              <a:ext cx="1886944" cy="717548"/>
            </a:xfrm>
            <a:custGeom>
              <a:avLst/>
              <a:gdLst>
                <a:gd name="connsiteX0" fmla="*/ 914990 w 1829980"/>
                <a:gd name="connsiteY0" fmla="*/ 0 h 1200154"/>
                <a:gd name="connsiteX1" fmla="*/ 1829980 w 1829980"/>
                <a:gd name="connsiteY1" fmla="*/ 600077 h 1200154"/>
                <a:gd name="connsiteX2" fmla="*/ 914990 w 1829980"/>
                <a:gd name="connsiteY2" fmla="*/ 1200154 h 1200154"/>
                <a:gd name="connsiteX3" fmla="*/ 0 w 1829980"/>
                <a:gd name="connsiteY3" fmla="*/ 600077 h 1200154"/>
                <a:gd name="connsiteX4" fmla="*/ 914990 w 1829980"/>
                <a:gd name="connsiteY4" fmla="*/ 0 h 12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980" h="1200154">
                  <a:moveTo>
                    <a:pt x="914990" y="0"/>
                  </a:moveTo>
                  <a:cubicBezTo>
                    <a:pt x="1420325" y="0"/>
                    <a:pt x="1829980" y="268664"/>
                    <a:pt x="1829980" y="600077"/>
                  </a:cubicBezTo>
                  <a:cubicBezTo>
                    <a:pt x="1829980" y="931490"/>
                    <a:pt x="1420325" y="1200154"/>
                    <a:pt x="914990" y="1200154"/>
                  </a:cubicBezTo>
                  <a:cubicBezTo>
                    <a:pt x="409655" y="1200154"/>
                    <a:pt x="0" y="931490"/>
                    <a:pt x="0" y="600077"/>
                  </a:cubicBezTo>
                  <a:cubicBezTo>
                    <a:pt x="0" y="268664"/>
                    <a:pt x="409655" y="0"/>
                    <a:pt x="91499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9C5CC9-02FA-EB22-D1A0-C91DBE945946}"/>
                </a:ext>
              </a:extLst>
            </p:cNvPr>
            <p:cNvSpPr txBox="1"/>
            <p:nvPr/>
          </p:nvSpPr>
          <p:spPr>
            <a:xfrm>
              <a:off x="5667513" y="541934"/>
              <a:ext cx="1251559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  <a:sp3d extrusionH="57150">
                <a:bevelT w="38100" h="38100" prst="convex"/>
              </a:sp3d>
            </a:bodyPr>
            <a:lstStyle/>
            <a:p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PSC200</a:t>
              </a:r>
            </a:p>
          </p:txBody>
        </p:sp>
      </p:grp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92D18F3-B935-A2E0-77FA-307602CF47A8}"/>
              </a:ext>
            </a:extLst>
          </p:cNvPr>
          <p:cNvSpPr/>
          <p:nvPr/>
        </p:nvSpPr>
        <p:spPr>
          <a:xfrm>
            <a:off x="7604393" y="1591936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PSC717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3B6376-48BF-8DF2-8ADA-BC491559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7376814" y="1770529"/>
            <a:ext cx="227579" cy="23686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0E32F0E-9949-A8A8-C150-99869D6FFAFB}"/>
              </a:ext>
            </a:extLst>
          </p:cNvPr>
          <p:cNvSpPr/>
          <p:nvPr/>
        </p:nvSpPr>
        <p:spPr>
          <a:xfrm>
            <a:off x="3225184" y="4200523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299D1C-0A07-5430-28E9-CA51E924A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1569963" y="1946671"/>
            <a:ext cx="206579" cy="27197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3F3838F-098A-18FD-20C4-BCFEE587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7306706" y="1896814"/>
            <a:ext cx="419567" cy="64162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708"/>
            <a:ext cx="8229600" cy="857250"/>
          </a:xfrm>
        </p:spPr>
        <p:txBody>
          <a:bodyPr>
            <a:noAutofit/>
          </a:bodyPr>
          <a:lstStyle/>
          <a:p>
            <a:r>
              <a:rPr lang="en-GB" sz="2200" dirty="0"/>
              <a:t>BSc/ </a:t>
            </a:r>
            <a:r>
              <a:rPr lang="en-GB" sz="2200" dirty="0" err="1"/>
              <a:t>MSci</a:t>
            </a:r>
            <a:r>
              <a:rPr lang="en-GB" sz="2200" dirty="0"/>
              <a:t> Biological Sciences optional modules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018476-74B2-4281-81F5-0221AFB35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1780"/>
              </p:ext>
            </p:extLst>
          </p:nvPr>
        </p:nvGraphicFramePr>
        <p:xfrm>
          <a:off x="457200" y="627534"/>
          <a:ext cx="8229600" cy="37169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39631077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5812814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11826052"/>
                    </a:ext>
                  </a:extLst>
                </a:gridCol>
                <a:gridCol w="1100728">
                  <a:extLst>
                    <a:ext uri="{9D8B030D-6E8A-4147-A177-3AD203B41FA5}">
                      <a16:colId xmlns:a16="http://schemas.microsoft.com/office/drawing/2014/main" val="363430712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8005839"/>
                    </a:ext>
                  </a:extLst>
                </a:gridCol>
              </a:tblGrid>
              <a:tr h="509874">
                <a:tc>
                  <a:txBody>
                    <a:bodyPr/>
                    <a:lstStyle/>
                    <a:p>
                      <a:r>
                        <a:rPr lang="en-GB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Semester(s)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Pre-requisite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064"/>
                  </a:ext>
                </a:extLst>
              </a:tr>
              <a:tr h="282214">
                <a:tc>
                  <a:txBody>
                    <a:bodyPr/>
                    <a:lstStyle/>
                    <a:p>
                      <a:r>
                        <a:rPr lang="en-GB" sz="1000" dirty="0"/>
                        <a:t>PSC715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Physiology of Exercise and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1&amp;2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 or PSB022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79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000" dirty="0"/>
                        <a:t>PSC716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Sport and Exercise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1&amp;2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388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1000" dirty="0"/>
                        <a:t>PSC717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Physiology of Sport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95714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PSC208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Body Composition and Physiological Measurement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20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1 &amp; 2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 </a:t>
                      </a:r>
                      <a:r>
                        <a:rPr lang="en-GB" sz="1000" b="1" dirty="0"/>
                        <a:t>and</a:t>
                      </a:r>
                      <a:r>
                        <a:rPr lang="en-GB" sz="1000" dirty="0"/>
                        <a:t> PSB403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9987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1000" dirty="0"/>
                        <a:t>PSC219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Human Performance at Environmental Extremes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901633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en-GB" sz="1000" dirty="0"/>
                        <a:t>PSC210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Public and Global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153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en-GB" sz="1000" dirty="0"/>
                        <a:t>PSC621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Cellular Adaptation and Degeneration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94736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en-GB" sz="1000" dirty="0"/>
                        <a:t>PSC622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Genomics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046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000" dirty="0"/>
                        <a:t>PSC624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Cancer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8968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000" dirty="0"/>
                        <a:t>PSC623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Regenerative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94552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Part C module(s) from the University-Wide Language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Must choose two language modules, one for each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40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94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A37B-5647-F83C-21A3-EA5D24870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444AE9-F4F8-B238-5C91-8C1ADF9EF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85487"/>
              </p:ext>
            </p:extLst>
          </p:nvPr>
        </p:nvGraphicFramePr>
        <p:xfrm>
          <a:off x="457200" y="51470"/>
          <a:ext cx="8229600" cy="42787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39631077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5812814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11826052"/>
                    </a:ext>
                  </a:extLst>
                </a:gridCol>
                <a:gridCol w="1100728">
                  <a:extLst>
                    <a:ext uri="{9D8B030D-6E8A-4147-A177-3AD203B41FA5}">
                      <a16:colId xmlns:a16="http://schemas.microsoft.com/office/drawing/2014/main" val="363430712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8005839"/>
                    </a:ext>
                  </a:extLst>
                </a:gridCol>
              </a:tblGrid>
              <a:tr h="509874">
                <a:tc>
                  <a:txBody>
                    <a:bodyPr/>
                    <a:lstStyle/>
                    <a:p>
                      <a:r>
                        <a:rPr lang="en-GB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Semester(s)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Pre-requisite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5206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PSC715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Physiology of Exercise and Health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1&amp;2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PSB713 or PSB022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97955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PSC716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Sport and Exercise Nutrition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1&amp;2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PSB022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3880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PSC717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Applied Physiology of Sport Performance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1 &amp;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highlight>
                            <a:srgbClr val="FFFF00"/>
                          </a:highlight>
                        </a:rPr>
                        <a:t>PSB713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9571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PSC208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Body Composition and Physiological Measurement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20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</a:rPr>
                        <a:t>1 &amp; 2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 </a:t>
                      </a:r>
                      <a:r>
                        <a:rPr lang="en-GB" sz="1000" b="1" dirty="0"/>
                        <a:t>and</a:t>
                      </a:r>
                      <a:r>
                        <a:rPr lang="en-GB" sz="1000" dirty="0"/>
                        <a:t> PSB403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99878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Human Performance at Environmental Extremes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901633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Public and Global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15309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Cellular Adaptation and Degeneration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94736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Genomics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0461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Cancer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89687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Regenerative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94552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Part C module(s) from the University-Wide Language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Must choose two language modules, one for each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5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D5A17-6E2C-4D77-8BCD-8A08EC58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36"/>
            <a:ext cx="8229600" cy="857250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59BBF-B528-4EC2-925F-27FC07E2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8587"/>
            <a:ext cx="8229600" cy="3503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Module choices can be made between </a:t>
            </a:r>
            <a:r>
              <a:rPr lang="en-GB" b="1" dirty="0">
                <a:latin typeface="Calibri" panose="020F0502020204030204" pitchFamily="34" charset="0"/>
              </a:rPr>
              <a:t>Tuesday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</a:t>
            </a:r>
            <a:r>
              <a:rPr lang="en-GB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May – Friday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en-GB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May 2025</a:t>
            </a:r>
          </a:p>
          <a:p>
            <a:pPr lvl="1"/>
            <a:r>
              <a:rPr lang="en-GB" sz="1600" dirty="0">
                <a:ea typeface="Calibri" panose="020F0502020204030204" pitchFamily="34" charset="0"/>
              </a:rPr>
              <a:t>You will make the module choices using the online system, emailed to you via </a:t>
            </a:r>
            <a:r>
              <a:rPr lang="en-GB" sz="1600" dirty="0">
                <a:effectLst/>
                <a:ea typeface="Calibri" panose="020F0502020204030204" pitchFamily="34" charset="0"/>
              </a:rPr>
              <a:t>SSEHS-Timetable</a:t>
            </a:r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Access the relevant Module Specifications from the Loughborough University home page by clicking this </a:t>
            </a:r>
            <a:r>
              <a:rPr lang="en-GB" dirty="0">
                <a:hlinkClick r:id="rId2"/>
              </a:rPr>
              <a:t>link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Select: Students&gt;module specifications&gt;SSEHS&gt;select the module of interest</a:t>
            </a:r>
          </a:p>
          <a:p>
            <a:pPr lvl="1"/>
            <a:r>
              <a:rPr lang="en-GB" dirty="0"/>
              <a:t>Alternatively Select: Students&gt;Programme Specification&gt;2025-26 programme specs for taught programmes&gt;type in your programme&gt;click programme structure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The 2025-26 module specifications have recently been published but under exceptional circumstances they may be subject to minor changes.</a:t>
            </a:r>
            <a:endParaRPr lang="en-GB" b="1" dirty="0"/>
          </a:p>
          <a:p>
            <a:pPr marL="457200" lvl="1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800" dirty="0"/>
              <a:t>You may also want to:</a:t>
            </a:r>
          </a:p>
          <a:p>
            <a:pPr lvl="1"/>
            <a:r>
              <a:rPr lang="en-GB" dirty="0"/>
              <a:t>contact your personal academic tutor</a:t>
            </a:r>
          </a:p>
          <a:p>
            <a:pPr lvl="1"/>
            <a:r>
              <a:rPr lang="en-GB" dirty="0"/>
              <a:t>speak to fellow students, where relevant</a:t>
            </a:r>
          </a:p>
          <a:p>
            <a:pPr lvl="1"/>
            <a:endParaRPr lang="en-GB" sz="1400" b="1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66674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9A6F-54D8-97DF-B019-C61FAD7A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going on placement……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B87A-6B6E-9ADB-3C2A-ED2BAA07A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have a confirmed placement, you do not need to make module choices this year</a:t>
            </a:r>
          </a:p>
          <a:p>
            <a:endParaRPr lang="en-GB" dirty="0"/>
          </a:p>
          <a:p>
            <a:r>
              <a:rPr lang="en-GB" dirty="0"/>
              <a:t>However, if for any reason you are uncertain about whether you will go on placement you can make insurance module choices</a:t>
            </a:r>
          </a:p>
          <a:p>
            <a:endParaRPr lang="en-GB" dirty="0"/>
          </a:p>
          <a:p>
            <a:r>
              <a:rPr lang="en-GB" dirty="0"/>
              <a:t>You should email </a:t>
            </a:r>
            <a:r>
              <a:rPr lang="en-GB" dirty="0">
                <a:hlinkClick r:id="rId2"/>
              </a:rPr>
              <a:t>ssehs-timetabling@mailbox.lboro.ac.uk</a:t>
            </a:r>
            <a:r>
              <a:rPr lang="en-GB" dirty="0"/>
              <a:t> so that they can activate the module choices system for you</a:t>
            </a:r>
          </a:p>
        </p:txBody>
      </p:sp>
    </p:spTree>
    <p:extLst>
      <p:ext uri="{BB962C8B-B14F-4D97-AF65-F5344CB8AC3E}">
        <p14:creationId xmlns:p14="http://schemas.microsoft.com/office/powerpoint/2010/main" val="37278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2D62-CDFB-66E5-7730-168B9C4F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Year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2BFA-1BE6-6D1B-1D6F-D44B4D43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Project choices will be appearing on Learn soon.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deadline for making your project choices is </a:t>
            </a:r>
            <a:r>
              <a:rPr lang="en-GB" b="1" dirty="0"/>
              <a:t>6</a:t>
            </a:r>
            <a:r>
              <a:rPr lang="en-GB" b="1" baseline="30000" dirty="0"/>
              <a:t>th</a:t>
            </a:r>
            <a:r>
              <a:rPr lang="en-GB" b="1" dirty="0"/>
              <a:t> June</a:t>
            </a:r>
          </a:p>
          <a:p>
            <a:endParaRPr lang="en-GB" dirty="0"/>
          </a:p>
          <a:p>
            <a:r>
              <a:rPr lang="en-GB" dirty="0"/>
              <a:t>There is a Q &amp; A with me on Monday </a:t>
            </a:r>
            <a:r>
              <a:rPr lang="en-GB" b="1" dirty="0"/>
              <a:t>12</a:t>
            </a:r>
            <a:r>
              <a:rPr lang="en-GB" b="1" baseline="30000" dirty="0"/>
              <a:t>th</a:t>
            </a:r>
            <a:r>
              <a:rPr lang="en-GB" b="1" dirty="0"/>
              <a:t> May 3-4pm SCH101</a:t>
            </a:r>
          </a:p>
        </p:txBody>
      </p:sp>
    </p:spTree>
    <p:extLst>
      <p:ext uri="{BB962C8B-B14F-4D97-AF65-F5344CB8AC3E}">
        <p14:creationId xmlns:p14="http://schemas.microsoft.com/office/powerpoint/2010/main" val="316083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53E4-137E-47D7-9AA7-BDE0C496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011A-B0DD-48BD-97A2-C6F399A44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hope you’re looking forward to continuing your studies with us</a:t>
            </a:r>
            <a:br>
              <a:rPr lang="en-GB" dirty="0"/>
            </a:br>
            <a:r>
              <a:rPr lang="en-GB" dirty="0"/>
              <a:t>next year. 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This presentation aims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summarise the module options available to you on your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provide some general advice and guidance to help inform your choices and to advise you about the structure of your future studies.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2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CE47-DBEA-4CCD-B05C-C295D958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AADB-B0D2-4601-84F0-4D3D7CB7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00151"/>
            <a:ext cx="9001000" cy="3171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600" dirty="0"/>
              <a:t>Choose your modules carefully and look into all the options available 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Details of how to access the module specifications to enable you to do this are provided later under ‘Next steps’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sz="2300" dirty="0"/>
              <a:t>When doing so:</a:t>
            </a:r>
          </a:p>
          <a:p>
            <a:pPr marL="285750" indent="-285750"/>
            <a:r>
              <a:rPr lang="en-GB" sz="2300" dirty="0"/>
              <a:t>Remember some modules have pre-requisites - this means that what you studied at part B may affect what you can study in part C, so do check the modules and their pre-requisites. </a:t>
            </a:r>
          </a:p>
          <a:p>
            <a:pPr marL="285750" indent="-285750"/>
            <a:r>
              <a:rPr lang="en-GB" sz="2300" dirty="0"/>
              <a:t>Consider the overall module credit balance between semesters. The split is most often 60:60 credits unless otherwise stated. You may be able to choose a 50:70 or 70:50 split, subject to approval by the Programme Leader for your programme. The difference cannot be greater than this.</a:t>
            </a:r>
          </a:p>
          <a:p>
            <a:pPr marL="285750" indent="-285750"/>
            <a:r>
              <a:rPr lang="en-GB" sz="2300" dirty="0"/>
              <a:t>Check the aims, content, types of teaching and learning methods and assessment methods for the modules.</a:t>
            </a:r>
          </a:p>
          <a:p>
            <a:pPr marL="285750" indent="-285750"/>
            <a:r>
              <a:rPr lang="en-GB" sz="2300" dirty="0"/>
              <a:t>Consider your strengths, skills/abilities, interests and future needs/career aspirations.</a:t>
            </a:r>
          </a:p>
        </p:txBody>
      </p:sp>
    </p:spTree>
    <p:extLst>
      <p:ext uri="{BB962C8B-B14F-4D97-AF65-F5344CB8AC3E}">
        <p14:creationId xmlns:p14="http://schemas.microsoft.com/office/powerpoint/2010/main" val="251580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BE23-3FEC-44A6-A0AA-716273AF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your module choice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67F5-59C8-4778-81EC-E5E08170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096344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1800" dirty="0"/>
              <a:t>Which modules will likely be most interesting, enjoyable and useful to you.</a:t>
            </a:r>
          </a:p>
          <a:p>
            <a:pPr marL="285750" indent="-285750"/>
            <a:r>
              <a:rPr lang="en-GB" sz="1800" dirty="0"/>
              <a:t>Which modules look most suited to your needs and learning preferences.</a:t>
            </a:r>
          </a:p>
          <a:p>
            <a:pPr marL="285750" indent="-285750"/>
            <a:r>
              <a:rPr lang="en-GB" sz="1800" dirty="0"/>
              <a:t>Whether your choices will enable you to build on and progress your prior learning as you wish.</a:t>
            </a:r>
          </a:p>
          <a:p>
            <a:pPr marL="285750" indent="-285750"/>
            <a:r>
              <a:rPr lang="en-GB" sz="1800" dirty="0"/>
              <a:t>Whether your choices (within the context of other modules and your programme overall) will be manageable for you.</a:t>
            </a:r>
          </a:p>
        </p:txBody>
      </p:sp>
    </p:spTree>
    <p:extLst>
      <p:ext uri="{BB962C8B-B14F-4D97-AF65-F5344CB8AC3E}">
        <p14:creationId xmlns:p14="http://schemas.microsoft.com/office/powerpoint/2010/main" val="262658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C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Compulsory modules</a:t>
            </a:r>
          </a:p>
          <a:p>
            <a:r>
              <a:rPr lang="en-GB" sz="1400" dirty="0"/>
              <a:t>40 credits of compulsory modules</a:t>
            </a:r>
          </a:p>
          <a:p>
            <a:r>
              <a:rPr lang="en-GB" sz="1400" dirty="0"/>
              <a:t>Split evenly across both semesters (20 credits each semester)</a:t>
            </a:r>
          </a:p>
          <a:p>
            <a:endParaRPr lang="en-GB" sz="1100" dirty="0"/>
          </a:p>
          <a:p>
            <a:pPr marL="0" indent="0">
              <a:buNone/>
            </a:pPr>
            <a:r>
              <a:rPr lang="en-GB" b="1" dirty="0"/>
              <a:t>Optional modules</a:t>
            </a:r>
          </a:p>
          <a:p>
            <a:r>
              <a:rPr lang="en-GB" sz="1400" dirty="0"/>
              <a:t>Choose 80 credits from the module options shown on the optional modules slides</a:t>
            </a:r>
          </a:p>
          <a:p>
            <a:r>
              <a:rPr lang="en-GB" sz="1400" dirty="0"/>
              <a:t>Some modules span both semesters meaning you will study 10 credits each semester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5FFFDA-2439-42CF-8C83-C2978A156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063229"/>
            <a:ext cx="2773826" cy="2612962"/>
          </a:xfrm>
        </p:spPr>
      </p:pic>
    </p:spTree>
    <p:extLst>
      <p:ext uri="{BB962C8B-B14F-4D97-AF65-F5344CB8AC3E}">
        <p14:creationId xmlns:p14="http://schemas.microsoft.com/office/powerpoint/2010/main" val="152388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to show 60:60, 50:70 and 70:50 module splits">
            <a:extLst>
              <a:ext uri="{FF2B5EF4-FFF2-40B4-BE49-F238E27FC236}">
                <a16:creationId xmlns:a16="http://schemas.microsoft.com/office/drawing/2014/main" id="{570A4667-CD08-4130-8839-DF60A10A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638" y="339502"/>
            <a:ext cx="7287159" cy="36943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AA24D8-98FA-4B4F-95D5-048F71CB0EAA}"/>
              </a:ext>
            </a:extLst>
          </p:cNvPr>
          <p:cNvSpPr txBox="1"/>
          <p:nvPr/>
        </p:nvSpPr>
        <p:spPr>
          <a:xfrm>
            <a:off x="35495" y="105958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Semester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8A6E3-C724-4B3B-B803-F025D43B11C5}"/>
              </a:ext>
            </a:extLst>
          </p:cNvPr>
          <p:cNvSpPr txBox="1"/>
          <p:nvPr/>
        </p:nvSpPr>
        <p:spPr>
          <a:xfrm>
            <a:off x="42808" y="285978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Semester 2</a:t>
            </a:r>
          </a:p>
        </p:txBody>
      </p:sp>
    </p:spTree>
    <p:extLst>
      <p:ext uri="{BB962C8B-B14F-4D97-AF65-F5344CB8AC3E}">
        <p14:creationId xmlns:p14="http://schemas.microsoft.com/office/powerpoint/2010/main" val="281587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B81D-ED4E-4312-BE38-B3DD8E77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BSc Human Biology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DF3B0-7302-4382-BE0C-578C30BA5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Module choice information</a:t>
            </a:r>
          </a:p>
        </p:txBody>
      </p:sp>
      <p:pic>
        <p:nvPicPr>
          <p:cNvPr id="5" name="Picture 4" descr="Royal Society of Biology logo">
            <a:extLst>
              <a:ext uri="{FF2B5EF4-FFF2-40B4-BE49-F238E27FC236}">
                <a16:creationId xmlns:a16="http://schemas.microsoft.com/office/drawing/2014/main" id="{53106E88-014E-433E-85A1-746E4B05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24996"/>
            <a:ext cx="297413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99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DD51D02-937F-D689-DE27-1F44454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050" y="100013"/>
            <a:ext cx="8458200" cy="49434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ED2482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71970A-4C31-0945-70AC-21E6BEDE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41" y="635793"/>
            <a:ext cx="7122319" cy="3871913"/>
          </a:xfrm>
          <a:prstGeom prst="ellipse">
            <a:avLst/>
          </a:prstGeom>
          <a:noFill/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6F3092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E2A4D2-ECE6-8251-BE71-F2D49C81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5981" y="1210866"/>
            <a:ext cx="4986338" cy="2721769"/>
          </a:xfrm>
          <a:prstGeom prst="ellipse">
            <a:avLst/>
          </a:prstGeom>
          <a:noFill/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6F3092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F4A09D-17DF-8212-7666-402B1FAC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2515" y="1878805"/>
            <a:ext cx="3293269" cy="1507331"/>
          </a:xfrm>
          <a:prstGeom prst="ellipse">
            <a:avLst/>
          </a:prstGeom>
          <a:noFill/>
          <a:ln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000">
              <a:solidFill>
                <a:srgbClr val="6F3092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1D5952-4BE8-4B5A-836A-BE2D453CC126}"/>
              </a:ext>
            </a:extLst>
          </p:cNvPr>
          <p:cNvSpPr/>
          <p:nvPr/>
        </p:nvSpPr>
        <p:spPr>
          <a:xfrm>
            <a:off x="3932633" y="2243136"/>
            <a:ext cx="1393031" cy="77866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Biology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83ECAF4-0323-D84F-827B-1A1F3E3A0CAF}"/>
              </a:ext>
            </a:extLst>
          </p:cNvPr>
          <p:cNvSpPr/>
          <p:nvPr/>
        </p:nvSpPr>
        <p:spPr>
          <a:xfrm>
            <a:off x="2868214" y="2007394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PSA602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0C61CD8-6D6C-CB34-CD0E-23D782717BBB}"/>
              </a:ext>
            </a:extLst>
          </p:cNvPr>
          <p:cNvSpPr/>
          <p:nvPr/>
        </p:nvSpPr>
        <p:spPr>
          <a:xfrm>
            <a:off x="2868213" y="2761060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31A89B9-5452-3173-F8AF-D35C2547BD61}"/>
              </a:ext>
            </a:extLst>
          </p:cNvPr>
          <p:cNvSpPr/>
          <p:nvPr/>
        </p:nvSpPr>
        <p:spPr>
          <a:xfrm>
            <a:off x="4213023" y="3207542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PSA701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2A048B87-82AF-B7D8-60C0-89A1605B6B81}"/>
              </a:ext>
            </a:extLst>
          </p:cNvPr>
          <p:cNvSpPr/>
          <p:nvPr/>
        </p:nvSpPr>
        <p:spPr>
          <a:xfrm>
            <a:off x="5557836" y="2761060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PSA605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3553294C-A9D9-A434-7411-0EA7C3BD7556}"/>
              </a:ext>
            </a:extLst>
          </p:cNvPr>
          <p:cNvSpPr/>
          <p:nvPr/>
        </p:nvSpPr>
        <p:spPr>
          <a:xfrm>
            <a:off x="5557836" y="2007394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PSA606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FA0D62A7-551B-37D7-4806-8ED76F0A7280}"/>
              </a:ext>
            </a:extLst>
          </p:cNvPr>
          <p:cNvSpPr/>
          <p:nvPr/>
        </p:nvSpPr>
        <p:spPr>
          <a:xfrm>
            <a:off x="4213023" y="1693066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PSA601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F3DE14D4-3F3A-3D5F-A222-3EC5A7547823}"/>
              </a:ext>
            </a:extLst>
          </p:cNvPr>
          <p:cNvSpPr/>
          <p:nvPr/>
        </p:nvSpPr>
        <p:spPr>
          <a:xfrm>
            <a:off x="1719850" y="2007393"/>
            <a:ext cx="832249" cy="35718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10AE647-67B2-AEC7-1225-EE3F3F335F19}"/>
              </a:ext>
            </a:extLst>
          </p:cNvPr>
          <p:cNvSpPr/>
          <p:nvPr/>
        </p:nvSpPr>
        <p:spPr>
          <a:xfrm>
            <a:off x="1719849" y="2761059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PSB612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6816780-7BD7-5C28-7976-969F4DFE45B9}"/>
              </a:ext>
            </a:extLst>
          </p:cNvPr>
          <p:cNvSpPr/>
          <p:nvPr/>
        </p:nvSpPr>
        <p:spPr>
          <a:xfrm>
            <a:off x="2452088" y="3436141"/>
            <a:ext cx="884043" cy="35718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NTB101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D637F64-681D-B945-09EE-4B21F439F93E}"/>
              </a:ext>
            </a:extLst>
          </p:cNvPr>
          <p:cNvSpPr/>
          <p:nvPr/>
        </p:nvSpPr>
        <p:spPr>
          <a:xfrm>
            <a:off x="4214802" y="3793329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PSB403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674A0F63-FC80-225A-718D-F9DA948E2C47}"/>
              </a:ext>
            </a:extLst>
          </p:cNvPr>
          <p:cNvSpPr/>
          <p:nvPr/>
        </p:nvSpPr>
        <p:spPr>
          <a:xfrm>
            <a:off x="5678387" y="3436141"/>
            <a:ext cx="832249" cy="35718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PSB523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EED022B-EBBA-E285-3308-3645AA0E224F}"/>
              </a:ext>
            </a:extLst>
          </p:cNvPr>
          <p:cNvSpPr/>
          <p:nvPr/>
        </p:nvSpPr>
        <p:spPr>
          <a:xfrm>
            <a:off x="4213020" y="1032271"/>
            <a:ext cx="832249" cy="35718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PSB611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A8F01941-3798-03F7-2CB3-DF0DC384B9BD}"/>
              </a:ext>
            </a:extLst>
          </p:cNvPr>
          <p:cNvSpPr/>
          <p:nvPr/>
        </p:nvSpPr>
        <p:spPr>
          <a:xfrm>
            <a:off x="6695483" y="2523529"/>
            <a:ext cx="832249" cy="35718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PSB022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A0B179C-D3B6-22F0-A6BE-46AD1499DCDA}"/>
              </a:ext>
            </a:extLst>
          </p:cNvPr>
          <p:cNvSpPr/>
          <p:nvPr/>
        </p:nvSpPr>
        <p:spPr>
          <a:xfrm>
            <a:off x="6544565" y="1828799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PSB713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3958D8A7-60BE-08A1-0DC7-AD6892DCBAC2}"/>
              </a:ext>
            </a:extLst>
          </p:cNvPr>
          <p:cNvSpPr/>
          <p:nvPr/>
        </p:nvSpPr>
        <p:spPr>
          <a:xfrm>
            <a:off x="5461401" y="1151407"/>
            <a:ext cx="832249" cy="357188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PSB614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5C93D0-6689-DDA4-8170-9F195A9B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7"/>
            <a:endCxn id="38" idx="4"/>
          </p:cNvCxnSpPr>
          <p:nvPr/>
        </p:nvCxnSpPr>
        <p:spPr>
          <a:xfrm flipH="1" flipV="1">
            <a:off x="5877525" y="1508595"/>
            <a:ext cx="390679" cy="55110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F6B872-E2E5-48F3-46A7-0782ACC3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6" idx="4"/>
            <a:endCxn id="33" idx="0"/>
          </p:cNvCxnSpPr>
          <p:nvPr/>
        </p:nvCxnSpPr>
        <p:spPr>
          <a:xfrm>
            <a:off x="4629147" y="3564730"/>
            <a:ext cx="1779" cy="22859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373CF57-F34A-FA45-E921-8610EC74F958}"/>
              </a:ext>
            </a:extLst>
          </p:cNvPr>
          <p:cNvSpPr/>
          <p:nvPr/>
        </p:nvSpPr>
        <p:spPr>
          <a:xfrm>
            <a:off x="533096" y="2761059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PSC622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94AA5B36-E739-BF2F-1738-F20BB29345A5}"/>
              </a:ext>
            </a:extLst>
          </p:cNvPr>
          <p:cNvSpPr/>
          <p:nvPr/>
        </p:nvSpPr>
        <p:spPr>
          <a:xfrm>
            <a:off x="5321211" y="4175521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PSC204</a:t>
            </a: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5E42AA8-4344-DE43-B4AF-953A25DCA79E}"/>
              </a:ext>
            </a:extLst>
          </p:cNvPr>
          <p:cNvSpPr/>
          <p:nvPr/>
        </p:nvSpPr>
        <p:spPr>
          <a:xfrm>
            <a:off x="7520576" y="3078954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PSC716</a:t>
            </a: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D5858187-1EB9-FBFB-E9D4-D82514E35E78}"/>
              </a:ext>
            </a:extLst>
          </p:cNvPr>
          <p:cNvSpPr/>
          <p:nvPr/>
        </p:nvSpPr>
        <p:spPr>
          <a:xfrm>
            <a:off x="7823304" y="2527324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PSC715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FDA3C962-611D-B28E-0724-4AC87C366259}"/>
              </a:ext>
            </a:extLst>
          </p:cNvPr>
          <p:cNvSpPr/>
          <p:nvPr/>
        </p:nvSpPr>
        <p:spPr>
          <a:xfrm>
            <a:off x="7775970" y="1940193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PSC717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62A2BC09-AD79-8CB1-FFF9-63E2AA054857}"/>
              </a:ext>
            </a:extLst>
          </p:cNvPr>
          <p:cNvSpPr/>
          <p:nvPr/>
        </p:nvSpPr>
        <p:spPr>
          <a:xfrm>
            <a:off x="6691015" y="1025123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PSC208</a:t>
            </a: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318706F-B37F-56A1-3864-D736697CE60B}"/>
              </a:ext>
            </a:extLst>
          </p:cNvPr>
          <p:cNvSpPr/>
          <p:nvPr/>
        </p:nvSpPr>
        <p:spPr>
          <a:xfrm>
            <a:off x="6018343" y="667936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PSC219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4FE563-5DE6-F82F-1ADD-BD3BAF5E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7"/>
            <a:endCxn id="48" idx="3"/>
          </p:cNvCxnSpPr>
          <p:nvPr/>
        </p:nvCxnSpPr>
        <p:spPr>
          <a:xfrm flipV="1">
            <a:off x="6268204" y="1330002"/>
            <a:ext cx="544691" cy="72970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E588D07-11FB-A809-E43D-3AB6C695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7" idx="6"/>
            <a:endCxn id="47" idx="2"/>
          </p:cNvCxnSpPr>
          <p:nvPr/>
        </p:nvCxnSpPr>
        <p:spPr>
          <a:xfrm>
            <a:off x="7376813" y="2007393"/>
            <a:ext cx="399156" cy="11139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FD20950-C398-61DE-48BC-05A6D959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527732" y="2702123"/>
            <a:ext cx="295573" cy="379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CB9D3C-43A1-CBD6-9C87-888DE7A6A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6" idx="6"/>
            <a:endCxn id="45" idx="0"/>
          </p:cNvCxnSpPr>
          <p:nvPr/>
        </p:nvCxnSpPr>
        <p:spPr>
          <a:xfrm>
            <a:off x="7527731" y="2702122"/>
            <a:ext cx="408969" cy="37683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253B7DC-CF0E-F841-0182-3661A440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1" idx="2"/>
            <a:endCxn id="42" idx="6"/>
          </p:cNvCxnSpPr>
          <p:nvPr/>
        </p:nvCxnSpPr>
        <p:spPr>
          <a:xfrm flipH="1">
            <a:off x="1365345" y="2939653"/>
            <a:ext cx="354505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9B02F8-6218-7BF8-3237-9E3C658B4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6283170" y="2007394"/>
            <a:ext cx="261395" cy="4349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61" descr="Clipboard with solid fill">
            <a:extLst>
              <a:ext uri="{FF2B5EF4-FFF2-40B4-BE49-F238E27FC236}">
                <a16:creationId xmlns:a16="http://schemas.microsoft.com/office/drawing/2014/main" id="{E095A66C-A18F-BEB0-8E40-FD6AFE20E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840" y="610790"/>
            <a:ext cx="685800" cy="685800"/>
          </a:xfrm>
          <a:prstGeom prst="rect">
            <a:avLst/>
          </a:prstGeom>
        </p:spPr>
      </p:pic>
      <p:pic>
        <p:nvPicPr>
          <p:cNvPr id="68" name="Graphic 67" descr="Artificial Intelligence with solid fill">
            <a:extLst>
              <a:ext uri="{FF2B5EF4-FFF2-40B4-BE49-F238E27FC236}">
                <a16:creationId xmlns:a16="http://schemas.microsoft.com/office/drawing/2014/main" id="{BF49A095-486E-9411-0CFA-C3986525E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4606" y="3871910"/>
            <a:ext cx="685800" cy="685800"/>
          </a:xfrm>
          <a:prstGeom prst="rect">
            <a:avLst/>
          </a:prstGeom>
        </p:spPr>
      </p:pic>
      <p:pic>
        <p:nvPicPr>
          <p:cNvPr id="70" name="Graphic 69" descr="Blog with solid fill">
            <a:extLst>
              <a:ext uri="{FF2B5EF4-FFF2-40B4-BE49-F238E27FC236}">
                <a16:creationId xmlns:a16="http://schemas.microsoft.com/office/drawing/2014/main" id="{C9525D94-91B3-F45E-2552-DC88B69A5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992" y="3871910"/>
            <a:ext cx="685800" cy="685800"/>
          </a:xfrm>
          <a:prstGeom prst="rect">
            <a:avLst/>
          </a:prstGeom>
        </p:spPr>
      </p:pic>
      <p:pic>
        <p:nvPicPr>
          <p:cNvPr id="72" name="Graphic 71" descr="Users outline">
            <a:extLst>
              <a:ext uri="{FF2B5EF4-FFF2-40B4-BE49-F238E27FC236}">
                <a16:creationId xmlns:a16="http://schemas.microsoft.com/office/drawing/2014/main" id="{B979F1EA-825C-3F17-3654-01BABAF3B8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3430" y="499836"/>
            <a:ext cx="685800" cy="68580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63F76E0-3CCE-6596-80D0-247E973A5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4622447" y="1389459"/>
            <a:ext cx="6698" cy="33553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ACF685-3D13-8EE0-7D97-5DB239672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4" idx="2"/>
            <a:endCxn id="30" idx="6"/>
          </p:cNvCxnSpPr>
          <p:nvPr/>
        </p:nvCxnSpPr>
        <p:spPr>
          <a:xfrm flipH="1" flipV="1">
            <a:off x="2552099" y="2185987"/>
            <a:ext cx="316115" cy="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19133-8AEB-49A2-4E37-39CF870AC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7"/>
            <a:endCxn id="49" idx="4"/>
          </p:cNvCxnSpPr>
          <p:nvPr/>
        </p:nvCxnSpPr>
        <p:spPr>
          <a:xfrm flipV="1">
            <a:off x="6268204" y="1025124"/>
            <a:ext cx="166264" cy="103457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3CEFED-4910-D68E-D015-CD0D95B1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7291768" y="1958950"/>
            <a:ext cx="653417" cy="62068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330D9-6677-C604-DCDA-1F647F925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21540" y="310754"/>
            <a:ext cx="1415208" cy="538161"/>
            <a:chOff x="5228720" y="414339"/>
            <a:chExt cx="1886944" cy="717548"/>
          </a:xfrm>
        </p:grpSpPr>
        <p:pic>
          <p:nvPicPr>
            <p:cNvPr id="5" name="Picture 4" descr="Premium Photo | Gold foil texture background">
              <a:extLst>
                <a:ext uri="{FF2B5EF4-FFF2-40B4-BE49-F238E27FC236}">
                  <a16:creationId xmlns:a16="http://schemas.microsoft.com/office/drawing/2014/main" id="{0B638917-2120-0635-F463-009CE8A7C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720" y="414339"/>
              <a:ext cx="1886944" cy="717548"/>
            </a:xfrm>
            <a:custGeom>
              <a:avLst/>
              <a:gdLst>
                <a:gd name="connsiteX0" fmla="*/ 914990 w 1829980"/>
                <a:gd name="connsiteY0" fmla="*/ 0 h 1200154"/>
                <a:gd name="connsiteX1" fmla="*/ 1829980 w 1829980"/>
                <a:gd name="connsiteY1" fmla="*/ 600077 h 1200154"/>
                <a:gd name="connsiteX2" fmla="*/ 914990 w 1829980"/>
                <a:gd name="connsiteY2" fmla="*/ 1200154 h 1200154"/>
                <a:gd name="connsiteX3" fmla="*/ 0 w 1829980"/>
                <a:gd name="connsiteY3" fmla="*/ 600077 h 1200154"/>
                <a:gd name="connsiteX4" fmla="*/ 914990 w 1829980"/>
                <a:gd name="connsiteY4" fmla="*/ 0 h 120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980" h="1200154">
                  <a:moveTo>
                    <a:pt x="914990" y="0"/>
                  </a:moveTo>
                  <a:cubicBezTo>
                    <a:pt x="1420325" y="0"/>
                    <a:pt x="1829980" y="268664"/>
                    <a:pt x="1829980" y="600077"/>
                  </a:cubicBezTo>
                  <a:cubicBezTo>
                    <a:pt x="1829980" y="931490"/>
                    <a:pt x="1420325" y="1200154"/>
                    <a:pt x="914990" y="1200154"/>
                  </a:cubicBezTo>
                  <a:cubicBezTo>
                    <a:pt x="409655" y="1200154"/>
                    <a:pt x="0" y="931490"/>
                    <a:pt x="0" y="600077"/>
                  </a:cubicBezTo>
                  <a:cubicBezTo>
                    <a:pt x="0" y="268664"/>
                    <a:pt x="409655" y="0"/>
                    <a:pt x="91499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55E332-AC4B-4A5C-5459-C4FA7C27E589}"/>
                </a:ext>
              </a:extLst>
            </p:cNvPr>
            <p:cNvSpPr txBox="1"/>
            <p:nvPr/>
          </p:nvSpPr>
          <p:spPr>
            <a:xfrm>
              <a:off x="5667513" y="541934"/>
              <a:ext cx="1251559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  <a:sp3d extrusionH="57150">
                <a:bevelT w="38100" h="38100" prst="convex"/>
              </a:sp3d>
            </a:bodyPr>
            <a:lstStyle/>
            <a:p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PSC200</a:t>
              </a:r>
            </a:p>
          </p:txBody>
        </p:sp>
      </p:grp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AF01E68-3E63-71ED-58F0-79DF2ED08A8D}"/>
              </a:ext>
            </a:extLst>
          </p:cNvPr>
          <p:cNvSpPr/>
          <p:nvPr/>
        </p:nvSpPr>
        <p:spPr>
          <a:xfrm>
            <a:off x="901473" y="1543669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8AC03C5-0E11-FE3E-1592-ED8BA6B2A163}"/>
              </a:ext>
            </a:extLst>
          </p:cNvPr>
          <p:cNvSpPr/>
          <p:nvPr/>
        </p:nvSpPr>
        <p:spPr>
          <a:xfrm>
            <a:off x="543373" y="2159197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PSC621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FE3221-B0C8-D02E-8EDD-4512F53F8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" idx="6"/>
          </p:cNvCxnSpPr>
          <p:nvPr/>
        </p:nvCxnSpPr>
        <p:spPr>
          <a:xfrm flipH="1">
            <a:off x="1375622" y="2267122"/>
            <a:ext cx="368392" cy="7066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A22DE0-7A95-4CC6-A2F9-2DC719AEB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1590636" y="1858707"/>
            <a:ext cx="251094" cy="20099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1020E4-3FE3-97F2-0840-03716C1C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7" idx="3"/>
          </p:cNvCxnSpPr>
          <p:nvPr/>
        </p:nvCxnSpPr>
        <p:spPr>
          <a:xfrm flipV="1">
            <a:off x="7490231" y="2245072"/>
            <a:ext cx="407619" cy="36816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29380D7-1A53-328F-0196-6400EE4B9B76}"/>
              </a:ext>
            </a:extLst>
          </p:cNvPr>
          <p:cNvSpPr/>
          <p:nvPr/>
        </p:nvSpPr>
        <p:spPr>
          <a:xfrm>
            <a:off x="3225184" y="4200523"/>
            <a:ext cx="832249" cy="357188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PSC210</a:t>
            </a:r>
          </a:p>
        </p:txBody>
      </p:sp>
    </p:spTree>
    <p:extLst>
      <p:ext uri="{BB962C8B-B14F-4D97-AF65-F5344CB8AC3E}">
        <p14:creationId xmlns:p14="http://schemas.microsoft.com/office/powerpoint/2010/main" val="191612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Autofit/>
          </a:bodyPr>
          <a:lstStyle/>
          <a:p>
            <a:r>
              <a:rPr lang="en-GB" sz="2400" dirty="0"/>
              <a:t>BSc Human Biology optional modules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BFBB80-5E09-4594-8103-23C43A3B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39430"/>
              </p:ext>
            </p:extLst>
          </p:nvPr>
        </p:nvGraphicFramePr>
        <p:xfrm>
          <a:off x="457200" y="640184"/>
          <a:ext cx="8229600" cy="349936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71446064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4135042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5759972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02769626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1924074812"/>
                    </a:ext>
                  </a:extLst>
                </a:gridCol>
              </a:tblGrid>
              <a:tr h="277768">
                <a:tc>
                  <a:txBody>
                    <a:bodyPr/>
                    <a:lstStyle/>
                    <a:p>
                      <a:r>
                        <a:rPr lang="en-GB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Semester(s)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Pre-requisite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51307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Physiology of Exercise and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 </a:t>
                      </a:r>
                      <a:r>
                        <a:rPr lang="en-GB" sz="1000" b="1" dirty="0"/>
                        <a:t>or</a:t>
                      </a:r>
                      <a:r>
                        <a:rPr lang="en-GB" sz="1000" dirty="0"/>
                        <a:t> PSB022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5281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Sport and Exercise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38176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Physiology of Sport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26375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Body Composition and Physiological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 </a:t>
                      </a:r>
                      <a:r>
                        <a:rPr lang="en-GB" sz="1000" b="1" dirty="0"/>
                        <a:t>and</a:t>
                      </a:r>
                      <a:r>
                        <a:rPr lang="en-GB" sz="1000" dirty="0"/>
                        <a:t> PSB403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378447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Human Performance at Environmental Extremes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PSA606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08951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Cellular Adaptation and Degeneration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60702"/>
                  </a:ext>
                </a:extLst>
              </a:tr>
              <a:tr h="161013">
                <a:tc>
                  <a:txBody>
                    <a:bodyPr/>
                    <a:lstStyle/>
                    <a:p>
                      <a:r>
                        <a:rPr lang="en-GB" sz="1000" dirty="0"/>
                        <a:t>PSC622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Applied Genomics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79038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Public and Global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269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Infectious Diseases in Humans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13374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r>
                        <a:rPr lang="en-GB" sz="1000" dirty="0"/>
                        <a:t>PSC624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Cancer 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PSB613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47462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Part C module(s) from the University-Wide Language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Must choose two language modules, one for each semester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85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106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5b28ea0-394e-4fe1-8e3b-c76e6814663e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_2015">
  <a:themeElements>
    <a:clrScheme name="Custom 10">
      <a:dk1>
        <a:srgbClr val="6F3092"/>
      </a:dk1>
      <a:lt1>
        <a:srgbClr val="FFFFFF"/>
      </a:lt1>
      <a:dk2>
        <a:srgbClr val="361163"/>
      </a:dk2>
      <a:lt2>
        <a:srgbClr val="CBCECE"/>
      </a:lt2>
      <a:accent1>
        <a:srgbClr val="6F3092"/>
      </a:accent1>
      <a:accent2>
        <a:srgbClr val="B70062"/>
      </a:accent2>
      <a:accent3>
        <a:srgbClr val="ED2482"/>
      </a:accent3>
      <a:accent4>
        <a:srgbClr val="D02F8C"/>
      </a:accent4>
      <a:accent5>
        <a:srgbClr val="ED2482"/>
      </a:accent5>
      <a:accent6>
        <a:srgbClr val="F26A38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-template-04-4_3" id="{E0A4842F-3C2A-C444-BA03-36F88B496E32}" vid="{795825DC-E47F-1B42-B5F9-80F9113316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27087</TotalTime>
  <Words>1449</Words>
  <Application>Microsoft Office PowerPoint</Application>
  <PresentationFormat>On-screen Show (16:9)</PresentationFormat>
  <Paragraphs>437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Aptos</vt:lpstr>
      <vt:lpstr>Default Theme</vt:lpstr>
      <vt:lpstr>LU_2015</vt:lpstr>
      <vt:lpstr>Module choices overview Biosciences programmes Part C</vt:lpstr>
      <vt:lpstr>Welcome</vt:lpstr>
      <vt:lpstr>General information</vt:lpstr>
      <vt:lpstr>Making your module choice decisions</vt:lpstr>
      <vt:lpstr>Part C overview</vt:lpstr>
      <vt:lpstr>PowerPoint Presentation</vt:lpstr>
      <vt:lpstr>BSc Human Biology</vt:lpstr>
      <vt:lpstr>PowerPoint Presentation</vt:lpstr>
      <vt:lpstr>BSc Human Biology optional modules</vt:lpstr>
      <vt:lpstr>PowerPoint Presentation</vt:lpstr>
      <vt:lpstr>PowerPoint Presentation</vt:lpstr>
      <vt:lpstr>Note about PSC200 (FYP)</vt:lpstr>
      <vt:lpstr>BSc Biological Sciences</vt:lpstr>
      <vt:lpstr>PowerPoint Presentation</vt:lpstr>
      <vt:lpstr>BSc/ MSci Biological Sciences optional modules</vt:lpstr>
      <vt:lpstr>PowerPoint Presentation</vt:lpstr>
      <vt:lpstr>Next steps</vt:lpstr>
      <vt:lpstr>If you are going on placement……</vt:lpstr>
      <vt:lpstr>Final Year Projects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Walters</dc:creator>
  <cp:lastModifiedBy>Rachel Mackenzie</cp:lastModifiedBy>
  <cp:revision>35</cp:revision>
  <dcterms:created xsi:type="dcterms:W3CDTF">2015-08-21T07:21:37Z</dcterms:created>
  <dcterms:modified xsi:type="dcterms:W3CDTF">2025-05-09T07:21:44Z</dcterms:modified>
</cp:coreProperties>
</file>