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6" r:id="rId1"/>
  </p:sldMasterIdLst>
  <p:notesMasterIdLst>
    <p:notesMasterId r:id="rId26"/>
  </p:notesMasterIdLst>
  <p:sldIdLst>
    <p:sldId id="256" r:id="rId2"/>
    <p:sldId id="257" r:id="rId3"/>
    <p:sldId id="259" r:id="rId4"/>
    <p:sldId id="260" r:id="rId5"/>
    <p:sldId id="261" r:id="rId6"/>
    <p:sldId id="262" r:id="rId7"/>
    <p:sldId id="270" r:id="rId8"/>
    <p:sldId id="263" r:id="rId9"/>
    <p:sldId id="265" r:id="rId10"/>
    <p:sldId id="266" r:id="rId11"/>
    <p:sldId id="267" r:id="rId12"/>
    <p:sldId id="274" r:id="rId13"/>
    <p:sldId id="269" r:id="rId14"/>
    <p:sldId id="271" r:id="rId15"/>
    <p:sldId id="276" r:id="rId16"/>
    <p:sldId id="277" r:id="rId17"/>
    <p:sldId id="275" r:id="rId18"/>
    <p:sldId id="272" r:id="rId19"/>
    <p:sldId id="280" r:id="rId20"/>
    <p:sldId id="278" r:id="rId21"/>
    <p:sldId id="281" r:id="rId22"/>
    <p:sldId id="279" r:id="rId23"/>
    <p:sldId id="273" r:id="rId24"/>
    <p:sldId id="282"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711"/>
    <p:restoredTop sz="77761"/>
  </p:normalViewPr>
  <p:slideViewPr>
    <p:cSldViewPr snapToGrid="0" snapToObjects="1">
      <p:cViewPr>
        <p:scale>
          <a:sx n="104" d="100"/>
          <a:sy n="104" d="100"/>
        </p:scale>
        <p:origin x="144" y="-2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1BD0B4-FB44-E548-B853-BAB5AAD76949}" type="datetimeFigureOut">
              <a:rPr lang="en-US" smtClean="0"/>
              <a:t>5/25/17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D8AD75-73A7-9946-B18A-3C6F23AFD7CA}" type="slidenum">
              <a:rPr lang="en-US" smtClean="0"/>
              <a:t>‹#›</a:t>
            </a:fld>
            <a:endParaRPr lang="en-US"/>
          </a:p>
        </p:txBody>
      </p:sp>
    </p:spTree>
    <p:extLst>
      <p:ext uri="{BB962C8B-B14F-4D97-AF65-F5344CB8AC3E}">
        <p14:creationId xmlns:p14="http://schemas.microsoft.com/office/powerpoint/2010/main" val="551413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D8AD75-73A7-9946-B18A-3C6F23AFD7CA}" type="slidenum">
              <a:rPr lang="en-US" smtClean="0"/>
              <a:t>8</a:t>
            </a:fld>
            <a:endParaRPr lang="en-US"/>
          </a:p>
        </p:txBody>
      </p:sp>
    </p:spTree>
    <p:extLst>
      <p:ext uri="{BB962C8B-B14F-4D97-AF65-F5344CB8AC3E}">
        <p14:creationId xmlns:p14="http://schemas.microsoft.com/office/powerpoint/2010/main" val="1218186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D8AD75-73A7-9946-B18A-3C6F23AFD7CA}" type="slidenum">
              <a:rPr lang="en-US" smtClean="0"/>
              <a:t>10</a:t>
            </a:fld>
            <a:endParaRPr lang="en-US"/>
          </a:p>
        </p:txBody>
      </p:sp>
    </p:spTree>
    <p:extLst>
      <p:ext uri="{BB962C8B-B14F-4D97-AF65-F5344CB8AC3E}">
        <p14:creationId xmlns:p14="http://schemas.microsoft.com/office/powerpoint/2010/main" val="5729563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D8AD75-73A7-9946-B18A-3C6F23AFD7CA}" type="slidenum">
              <a:rPr lang="en-US" smtClean="0"/>
              <a:t>14</a:t>
            </a:fld>
            <a:endParaRPr lang="en-US"/>
          </a:p>
        </p:txBody>
      </p:sp>
    </p:spTree>
    <p:extLst>
      <p:ext uri="{BB962C8B-B14F-4D97-AF65-F5344CB8AC3E}">
        <p14:creationId xmlns:p14="http://schemas.microsoft.com/office/powerpoint/2010/main" val="16162081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5/25/17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62604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5/25/17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274337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5/25/17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18121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5/25/17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82169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5/25/17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714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5/25/17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32130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5/25/17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07367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5/25/17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49566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61BEF0D-F0BB-DE4B-95CE-6DB70DBA9567}" type="datetimeFigureOut">
              <a:rPr lang="en-US" smtClean="0"/>
              <a:pPr/>
              <a:t>5/25/17</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08771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B61BEF0D-F0BB-DE4B-95CE-6DB70DBA9567}" type="datetimeFigureOut">
              <a:rPr lang="en-US" smtClean="0"/>
              <a:pPr/>
              <a:t>5/25/17</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960560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5/25/17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8432710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61BEF0D-F0BB-DE4B-95CE-6DB70DBA9567}" type="datetimeFigureOut">
              <a:rPr lang="en-US" smtClean="0"/>
              <a:pPr/>
              <a:t>5/25/17</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57F1E4F-1CFF-5643-939E-217C01CDF565}"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4651868"/>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5.xml.rels><?xml version="1.0" encoding="UTF-8" standalone="yes"?>
<Relationships xmlns="http://schemas.openxmlformats.org/package/2006/relationships"><Relationship Id="rId3" Type="http://schemas.openxmlformats.org/officeDocument/2006/relationships/image" Target="../media/image3.tiff"/><Relationship Id="rId4" Type="http://schemas.openxmlformats.org/officeDocument/2006/relationships/image" Target="../media/image4.tiff"/><Relationship Id="rId5" Type="http://schemas.openxmlformats.org/officeDocument/2006/relationships/image" Target="../media/image5.tiff"/><Relationship Id="rId1" Type="http://schemas.openxmlformats.org/officeDocument/2006/relationships/slideLayout" Target="../slideLayouts/slideLayout2.xml"/><Relationship Id="rId2" Type="http://schemas.openxmlformats.org/officeDocument/2006/relationships/image" Target="../media/image2.tif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Mathematics Teacher Collaboration in Greece: Examples from algebra teaching</a:t>
            </a:r>
          </a:p>
        </p:txBody>
      </p:sp>
      <p:sp>
        <p:nvSpPr>
          <p:cNvPr id="3" name="Subtitle 2"/>
          <p:cNvSpPr>
            <a:spLocks noGrp="1"/>
          </p:cNvSpPr>
          <p:nvPr>
            <p:ph type="subTitle" idx="1"/>
          </p:nvPr>
        </p:nvSpPr>
        <p:spPr/>
        <p:txBody>
          <a:bodyPr>
            <a:normAutofit/>
          </a:bodyPr>
          <a:lstStyle/>
          <a:p>
            <a:r>
              <a:rPr lang="en-US" sz="2400" dirty="0" err="1" smtClean="0"/>
              <a:t>Despina</a:t>
            </a:r>
            <a:r>
              <a:rPr lang="en-US" sz="2400" dirty="0" smtClean="0"/>
              <a:t> </a:t>
            </a:r>
            <a:r>
              <a:rPr lang="en-US" sz="2400" dirty="0" err="1" smtClean="0"/>
              <a:t>Potari</a:t>
            </a:r>
            <a:r>
              <a:rPr lang="en-US" sz="2400" dirty="0" smtClean="0"/>
              <a:t>,</a:t>
            </a:r>
          </a:p>
          <a:p>
            <a:r>
              <a:rPr lang="en-US" sz="2400" dirty="0" smtClean="0"/>
              <a:t>National and </a:t>
            </a:r>
            <a:r>
              <a:rPr lang="en-US" sz="2400" dirty="0" err="1" smtClean="0"/>
              <a:t>Kapodistrian</a:t>
            </a:r>
            <a:r>
              <a:rPr lang="en-US" sz="2400" dirty="0" smtClean="0"/>
              <a:t> University of Athens, Greece</a:t>
            </a:r>
            <a:endParaRPr lang="en-US" sz="2400" dirty="0"/>
          </a:p>
        </p:txBody>
      </p:sp>
    </p:spTree>
    <p:extLst>
      <p:ext uri="{BB962C8B-B14F-4D97-AF65-F5344CB8AC3E}">
        <p14:creationId xmlns:p14="http://schemas.microsoft.com/office/powerpoint/2010/main" val="181405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0963" y="617837"/>
            <a:ext cx="10115520" cy="1263411"/>
          </a:xfrm>
        </p:spPr>
        <p:txBody>
          <a:bodyPr>
            <a:normAutofit/>
          </a:bodyPr>
          <a:lstStyle/>
          <a:p>
            <a:pPr algn="ctr"/>
            <a:r>
              <a:rPr lang="en-US" sz="3600" dirty="0" smtClean="0"/>
              <a:t>The study of mathematics teaching becomes central to the group</a:t>
            </a:r>
            <a:endParaRPr lang="en-US" sz="3600" dirty="0"/>
          </a:p>
        </p:txBody>
      </p:sp>
      <p:sp>
        <p:nvSpPr>
          <p:cNvPr id="3" name="Content Placeholder 2"/>
          <p:cNvSpPr>
            <a:spLocks noGrp="1"/>
          </p:cNvSpPr>
          <p:nvPr>
            <p:ph idx="1"/>
          </p:nvPr>
        </p:nvSpPr>
        <p:spPr/>
        <p:txBody>
          <a:bodyPr>
            <a:noAutofit/>
          </a:bodyPr>
          <a:lstStyle/>
          <a:p>
            <a:endParaRPr lang="en-US" sz="2300" dirty="0" smtClean="0"/>
          </a:p>
          <a:p>
            <a:r>
              <a:rPr lang="en-US" sz="2300" dirty="0" smtClean="0"/>
              <a:t>Thirteen  2-hour teaching sessions were made </a:t>
            </a:r>
            <a:r>
              <a:rPr lang="en-US" sz="2300" dirty="0"/>
              <a:t>(</a:t>
            </a:r>
            <a:r>
              <a:rPr lang="en-US" sz="2300" dirty="0" smtClean="0"/>
              <a:t>audio or video taped) by different teachers usually in different classrooms from theirs. </a:t>
            </a:r>
            <a:r>
              <a:rPr lang="en-US" sz="2300" dirty="0"/>
              <a:t>Six were </a:t>
            </a:r>
            <a:r>
              <a:rPr lang="en-US" sz="2300" dirty="0" smtClean="0"/>
              <a:t>discussed in the whole group meetings</a:t>
            </a:r>
            <a:endParaRPr lang="en-US" sz="2300" dirty="0"/>
          </a:p>
          <a:p>
            <a:r>
              <a:rPr lang="en-US" sz="2300" dirty="0" smtClean="0"/>
              <a:t>After class meetings where the teacher explained the rationale and his first thoughts about the lesson </a:t>
            </a:r>
          </a:p>
          <a:p>
            <a:r>
              <a:rPr lang="en-US" sz="2300" dirty="0"/>
              <a:t>O</a:t>
            </a:r>
            <a:r>
              <a:rPr lang="en-US" sz="2300" dirty="0" smtClean="0"/>
              <a:t>ther teachers asked questions and made comments. </a:t>
            </a:r>
            <a:endParaRPr lang="en-US" sz="2300" dirty="0"/>
          </a:p>
        </p:txBody>
      </p:sp>
    </p:spTree>
    <p:extLst>
      <p:ext uri="{BB962C8B-B14F-4D97-AF65-F5344CB8AC3E}">
        <p14:creationId xmlns:p14="http://schemas.microsoft.com/office/powerpoint/2010/main" val="7931289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Issues addressed: Critical questioning about algebra teaching </a:t>
            </a:r>
            <a:endParaRPr lang="en-US" dirty="0"/>
          </a:p>
        </p:txBody>
      </p:sp>
      <p:sp>
        <p:nvSpPr>
          <p:cNvPr id="3" name="Content Placeholder 2"/>
          <p:cNvSpPr>
            <a:spLocks noGrp="1"/>
          </p:cNvSpPr>
          <p:nvPr>
            <p:ph idx="1"/>
          </p:nvPr>
        </p:nvSpPr>
        <p:spPr>
          <a:xfrm>
            <a:off x="2185451" y="2014846"/>
            <a:ext cx="9155484" cy="4136571"/>
          </a:xfrm>
        </p:spPr>
        <p:txBody>
          <a:bodyPr>
            <a:normAutofit fontScale="92500"/>
          </a:bodyPr>
          <a:lstStyle/>
          <a:p>
            <a:r>
              <a:rPr lang="en-US" b="1" dirty="0" smtClean="0"/>
              <a:t>The movement from intuitive simple ideas  to proof </a:t>
            </a:r>
            <a:endParaRPr lang="en-US" dirty="0"/>
          </a:p>
          <a:p>
            <a:pPr lvl="1"/>
            <a:r>
              <a:rPr lang="en-US" dirty="0" smtClean="0"/>
              <a:t>Can all students be engaged in a mathematical proof?</a:t>
            </a:r>
          </a:p>
          <a:p>
            <a:pPr lvl="1"/>
            <a:r>
              <a:rPr lang="en-US" dirty="0" smtClean="0"/>
              <a:t>Is starting from the examples an obstacle for proving?</a:t>
            </a:r>
          </a:p>
          <a:p>
            <a:r>
              <a:rPr lang="en-US" b="1" dirty="0" smtClean="0"/>
              <a:t>The modelling of realistic problems </a:t>
            </a:r>
          </a:p>
          <a:p>
            <a:pPr lvl="1"/>
            <a:r>
              <a:rPr lang="en-US" dirty="0" smtClean="0"/>
              <a:t>“We teach only for ourselves, we teach proof while the students have just come from lower secondary </a:t>
            </a:r>
            <a:r>
              <a:rPr lang="is-IS" dirty="0" smtClean="0"/>
              <a:t>… when I started from simple examples all the students were engaged ... </a:t>
            </a:r>
            <a:r>
              <a:rPr lang="en-US" dirty="0" smtClean="0"/>
              <a:t>W</a:t>
            </a:r>
            <a:r>
              <a:rPr lang="is-IS" dirty="0" smtClean="0"/>
              <a:t>e need to bring the students with us”</a:t>
            </a:r>
          </a:p>
          <a:p>
            <a:pPr lvl="1"/>
            <a:r>
              <a:rPr lang="is-IS" dirty="0" smtClean="0"/>
              <a:t>“What is the role of the context of the problem in students’ engagement?</a:t>
            </a:r>
            <a:endParaRPr lang="el-GR" dirty="0" smtClean="0"/>
          </a:p>
          <a:p>
            <a:r>
              <a:rPr lang="en-US" b="1" dirty="0" smtClean="0"/>
              <a:t>The role of digital technologies in introducing the concept of function</a:t>
            </a:r>
          </a:p>
          <a:p>
            <a:pPr lvl="1"/>
            <a:r>
              <a:rPr lang="en-US" dirty="0" smtClean="0"/>
              <a:t>“I see that the students had difficulty t</a:t>
            </a:r>
            <a:r>
              <a:rPr lang="en-US" dirty="0"/>
              <a:t>o</a:t>
            </a:r>
            <a:r>
              <a:rPr lang="en-US" dirty="0" smtClean="0"/>
              <a:t> link the graph to the algebraic relation. None of the students responded by using the graph.”</a:t>
            </a:r>
          </a:p>
          <a:p>
            <a:pPr lvl="1"/>
            <a:r>
              <a:rPr lang="en-US" dirty="0" smtClean="0"/>
              <a:t>“It takes too time to work on the computer. If I were the teacher I would have difficulty to manage.”</a:t>
            </a:r>
          </a:p>
          <a:p>
            <a:pPr lvl="1"/>
            <a:r>
              <a:rPr lang="en-US" dirty="0" smtClean="0"/>
              <a:t>“The software can create misunderstandings to the students.”</a:t>
            </a:r>
          </a:p>
          <a:p>
            <a:endParaRPr lang="en-US" dirty="0"/>
          </a:p>
        </p:txBody>
      </p:sp>
    </p:spTree>
    <p:extLst>
      <p:ext uri="{BB962C8B-B14F-4D97-AF65-F5344CB8AC3E}">
        <p14:creationId xmlns:p14="http://schemas.microsoft.com/office/powerpoint/2010/main" val="20367756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Tensions and convergences in the group’s goals by the end of the first year</a:t>
            </a:r>
            <a:endParaRPr lang="en-US" dirty="0"/>
          </a:p>
        </p:txBody>
      </p:sp>
      <p:sp>
        <p:nvSpPr>
          <p:cNvPr id="3" name="Content Placeholder 2"/>
          <p:cNvSpPr>
            <a:spLocks noGrp="1"/>
          </p:cNvSpPr>
          <p:nvPr>
            <p:ph idx="1"/>
          </p:nvPr>
        </p:nvSpPr>
        <p:spPr/>
        <p:txBody>
          <a:bodyPr/>
          <a:lstStyle/>
          <a:p>
            <a:r>
              <a:rPr lang="en-US" dirty="0" smtClean="0"/>
              <a:t>Tensions</a:t>
            </a:r>
          </a:p>
          <a:p>
            <a:pPr lvl="1"/>
            <a:r>
              <a:rPr lang="en-US" dirty="0" smtClean="0"/>
              <a:t>Different epistemological perspectives of what constitutes algebraic activity</a:t>
            </a:r>
          </a:p>
          <a:p>
            <a:pPr lvl="1"/>
            <a:r>
              <a:rPr lang="en-US" dirty="0" smtClean="0"/>
              <a:t>Different teaching practices (teacher led communication versus more active students’ engagement)</a:t>
            </a:r>
          </a:p>
          <a:p>
            <a:pPr lvl="1"/>
            <a:r>
              <a:rPr lang="en-US" dirty="0" smtClean="0"/>
              <a:t>Appropriateness of resources and materials  (paper and pencil or software contexts; realistic versus mathematical contexts)</a:t>
            </a:r>
          </a:p>
          <a:p>
            <a:r>
              <a:rPr lang="en-US" dirty="0" smtClean="0"/>
              <a:t>Convergences</a:t>
            </a:r>
          </a:p>
          <a:p>
            <a:pPr lvl="1"/>
            <a:r>
              <a:rPr lang="en-US" dirty="0" smtClean="0"/>
              <a:t>Promoting students’ learning </a:t>
            </a:r>
          </a:p>
          <a:p>
            <a:pPr lvl="1"/>
            <a:r>
              <a:rPr lang="en-US" dirty="0" smtClean="0"/>
              <a:t>Produce materials and resources relevant to the mathematics teacher and to the classroom reality</a:t>
            </a:r>
          </a:p>
          <a:p>
            <a:pPr lvl="1"/>
            <a:r>
              <a:rPr lang="en-US" dirty="0" smtClean="0"/>
              <a:t>Studying the produced resources in the context of mathematics classroom</a:t>
            </a:r>
          </a:p>
          <a:p>
            <a:endParaRPr lang="en-US" dirty="0"/>
          </a:p>
        </p:txBody>
      </p:sp>
    </p:spTree>
    <p:extLst>
      <p:ext uri="{BB962C8B-B14F-4D97-AF65-F5344CB8AC3E}">
        <p14:creationId xmlns:p14="http://schemas.microsoft.com/office/powerpoint/2010/main" val="11497496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Forming three main groups of interest</a:t>
            </a:r>
            <a:endParaRPr lang="en-US" dirty="0"/>
          </a:p>
        </p:txBody>
      </p:sp>
      <p:sp>
        <p:nvSpPr>
          <p:cNvPr id="3" name="Content Placeholder 2"/>
          <p:cNvSpPr>
            <a:spLocks noGrp="1"/>
          </p:cNvSpPr>
          <p:nvPr>
            <p:ph idx="1"/>
          </p:nvPr>
        </p:nvSpPr>
        <p:spPr/>
        <p:txBody>
          <a:bodyPr/>
          <a:lstStyle/>
          <a:p>
            <a:r>
              <a:rPr lang="en-US" dirty="0" smtClean="0"/>
              <a:t>The Lesson study group</a:t>
            </a:r>
          </a:p>
          <a:p>
            <a:r>
              <a:rPr lang="en-US" dirty="0" smtClean="0"/>
              <a:t>The proof group</a:t>
            </a:r>
          </a:p>
          <a:p>
            <a:r>
              <a:rPr lang="en-US" dirty="0" smtClean="0"/>
              <a:t>The modeling group</a:t>
            </a:r>
            <a:endParaRPr lang="en-US" dirty="0"/>
          </a:p>
        </p:txBody>
      </p:sp>
    </p:spTree>
    <p:extLst>
      <p:ext uri="{BB962C8B-B14F-4D97-AF65-F5344CB8AC3E}">
        <p14:creationId xmlns:p14="http://schemas.microsoft.com/office/powerpoint/2010/main" val="463966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lesson study group</a:t>
            </a:r>
            <a:endParaRPr lang="en-US" dirty="0"/>
          </a:p>
        </p:txBody>
      </p:sp>
      <p:sp>
        <p:nvSpPr>
          <p:cNvPr id="3" name="Content Placeholder 2"/>
          <p:cNvSpPr>
            <a:spLocks noGrp="1"/>
          </p:cNvSpPr>
          <p:nvPr>
            <p:ph idx="1"/>
          </p:nvPr>
        </p:nvSpPr>
        <p:spPr/>
        <p:txBody>
          <a:bodyPr>
            <a:normAutofit/>
          </a:bodyPr>
          <a:lstStyle/>
          <a:p>
            <a:r>
              <a:rPr lang="en-US" dirty="0" smtClean="0"/>
              <a:t>8 teachers supported by two academic researchers and a school advisor</a:t>
            </a:r>
          </a:p>
          <a:p>
            <a:r>
              <a:rPr lang="en-US" dirty="0" smtClean="0"/>
              <a:t>The content selected was the concept of function as it is important in mathematics and it is central to mathematics curriculum in all educational levels</a:t>
            </a:r>
            <a:endParaRPr lang="el-GR" dirty="0" smtClean="0"/>
          </a:p>
          <a:p>
            <a:r>
              <a:rPr lang="en-US" dirty="0" smtClean="0"/>
              <a:t>Studying the development of the concept of function in the history of mathematics, its tracing in the mathematics curriculum of Greece and Cyprus and the process of building understanding of the concept and its representation through literature review.</a:t>
            </a:r>
          </a:p>
          <a:p>
            <a:r>
              <a:rPr lang="en-US" dirty="0" smtClean="0"/>
              <a:t>Designing a diagnostic test based on the previous analysis with an emphasis on how students interpret the graph of a function and link it to other representations; </a:t>
            </a:r>
            <a:r>
              <a:rPr lang="en-US" dirty="0" err="1" smtClean="0"/>
              <a:t>analysing</a:t>
            </a:r>
            <a:r>
              <a:rPr lang="en-US" dirty="0" smtClean="0"/>
              <a:t> and interpreting students’ responses</a:t>
            </a:r>
            <a:endParaRPr lang="el-GR" dirty="0" smtClean="0"/>
          </a:p>
          <a:p>
            <a:r>
              <a:rPr lang="en-US" dirty="0" smtClean="0"/>
              <a:t>Organizing two research lessons one about the definition of function and  its representations and the second about modelling with the use of function </a:t>
            </a:r>
            <a:endParaRPr lang="en-US" dirty="0"/>
          </a:p>
        </p:txBody>
      </p:sp>
    </p:spTree>
    <p:extLst>
      <p:ext uri="{BB962C8B-B14F-4D97-AF65-F5344CB8AC3E}">
        <p14:creationId xmlns:p14="http://schemas.microsoft.com/office/powerpoint/2010/main" val="15703961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Task1, 2, 3: Check which relations are functions and explain why</a:t>
            </a:r>
            <a:endParaRPr lang="en-US" dirty="0"/>
          </a:p>
        </p:txBody>
      </p:sp>
      <p:pic>
        <p:nvPicPr>
          <p:cNvPr id="4" name="Content Placeholder 3"/>
          <p:cNvPicPr>
            <a:picLocks noGrp="1" noChangeAspect="1"/>
          </p:cNvPicPr>
          <p:nvPr>
            <p:ph idx="1"/>
          </p:nvPr>
        </p:nvPicPr>
        <p:blipFill>
          <a:blip r:embed="rId2"/>
          <a:stretch>
            <a:fillRect/>
          </a:stretch>
        </p:blipFill>
        <p:spPr>
          <a:xfrm>
            <a:off x="831273" y="1824581"/>
            <a:ext cx="5367646" cy="2102790"/>
          </a:xfrm>
          <a:prstGeom prst="rect">
            <a:avLst/>
          </a:prstGeom>
        </p:spPr>
      </p:pic>
      <p:pic>
        <p:nvPicPr>
          <p:cNvPr id="5" name="Picture 4"/>
          <p:cNvPicPr>
            <a:picLocks noChangeAspect="1"/>
          </p:cNvPicPr>
          <p:nvPr/>
        </p:nvPicPr>
        <p:blipFill>
          <a:blip r:embed="rId3"/>
          <a:stretch>
            <a:fillRect/>
          </a:stretch>
        </p:blipFill>
        <p:spPr>
          <a:xfrm>
            <a:off x="5664531" y="1727326"/>
            <a:ext cx="3978233" cy="2156738"/>
          </a:xfrm>
          <a:prstGeom prst="rect">
            <a:avLst/>
          </a:prstGeom>
        </p:spPr>
      </p:pic>
      <p:pic>
        <p:nvPicPr>
          <p:cNvPr id="6" name="Picture 5"/>
          <p:cNvPicPr>
            <a:picLocks noChangeAspect="1"/>
          </p:cNvPicPr>
          <p:nvPr/>
        </p:nvPicPr>
        <p:blipFill>
          <a:blip r:embed="rId4"/>
          <a:stretch>
            <a:fillRect/>
          </a:stretch>
        </p:blipFill>
        <p:spPr>
          <a:xfrm>
            <a:off x="921873" y="4048352"/>
            <a:ext cx="5937662" cy="1958365"/>
          </a:xfrm>
          <a:prstGeom prst="rect">
            <a:avLst/>
          </a:prstGeom>
        </p:spPr>
      </p:pic>
      <p:pic>
        <p:nvPicPr>
          <p:cNvPr id="7" name="Picture 6"/>
          <p:cNvPicPr>
            <a:picLocks noChangeAspect="1"/>
          </p:cNvPicPr>
          <p:nvPr/>
        </p:nvPicPr>
        <p:blipFill>
          <a:blip r:embed="rId5"/>
          <a:stretch>
            <a:fillRect/>
          </a:stretch>
        </p:blipFill>
        <p:spPr>
          <a:xfrm>
            <a:off x="921873" y="6050024"/>
            <a:ext cx="6218044" cy="714641"/>
          </a:xfrm>
          <a:prstGeom prst="rect">
            <a:avLst/>
          </a:prstGeom>
        </p:spPr>
      </p:pic>
    </p:spTree>
    <p:extLst>
      <p:ext uri="{BB962C8B-B14F-4D97-AF65-F5344CB8AC3E}">
        <p14:creationId xmlns:p14="http://schemas.microsoft.com/office/powerpoint/2010/main" val="18639403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Task 4: Problem solving</a:t>
            </a:r>
            <a:endParaRPr lang="en-US" dirty="0"/>
          </a:p>
        </p:txBody>
      </p:sp>
      <p:sp>
        <p:nvSpPr>
          <p:cNvPr id="3" name="Content Placeholder 2"/>
          <p:cNvSpPr>
            <a:spLocks noGrp="1"/>
          </p:cNvSpPr>
          <p:nvPr>
            <p:ph idx="1"/>
          </p:nvPr>
        </p:nvSpPr>
        <p:spPr/>
        <p:txBody>
          <a:bodyPr/>
          <a:lstStyle/>
          <a:p>
            <a:r>
              <a:rPr lang="en-US" dirty="0" err="1" smtClean="0"/>
              <a:t>Petros</a:t>
            </a:r>
            <a:r>
              <a:rPr lang="en-US" dirty="0" smtClean="0"/>
              <a:t> walks every day with rate 4 km/h. After two hours of walking he meets a friend and they sit and talk for an hour. Three hours later </a:t>
            </a:r>
            <a:r>
              <a:rPr lang="en-US" dirty="0" err="1" smtClean="0"/>
              <a:t>Petros</a:t>
            </a:r>
            <a:r>
              <a:rPr lang="en-US" dirty="0" smtClean="0"/>
              <a:t> returns home.</a:t>
            </a:r>
          </a:p>
          <a:p>
            <a:pPr lvl="1"/>
            <a:r>
              <a:rPr lang="en-US" dirty="0" smtClean="0"/>
              <a:t>Are there quantities that covariate? If yes, which are these quantities. Do they define a function? Justify.</a:t>
            </a:r>
          </a:p>
          <a:p>
            <a:pPr lvl="1"/>
            <a:r>
              <a:rPr lang="en-US" dirty="0" smtClean="0"/>
              <a:t>Define the independent and dependent variable</a:t>
            </a:r>
          </a:p>
          <a:p>
            <a:pPr lvl="1"/>
            <a:r>
              <a:rPr lang="en-US" dirty="0" smtClean="0"/>
              <a:t>Draw a graph to represent the function that describes the distance of </a:t>
            </a:r>
            <a:r>
              <a:rPr lang="en-US" dirty="0" err="1" smtClean="0"/>
              <a:t>Petras</a:t>
            </a:r>
            <a:r>
              <a:rPr lang="en-US" dirty="0" smtClean="0"/>
              <a:t> from his home for every moment.</a:t>
            </a:r>
          </a:p>
          <a:p>
            <a:pPr lvl="1"/>
            <a:r>
              <a:rPr lang="en-US" dirty="0" smtClean="0"/>
              <a:t>Find the formula of the function</a:t>
            </a:r>
            <a:endParaRPr lang="en-US" dirty="0"/>
          </a:p>
        </p:txBody>
      </p:sp>
    </p:spTree>
    <p:extLst>
      <p:ext uri="{BB962C8B-B14F-4D97-AF65-F5344CB8AC3E}">
        <p14:creationId xmlns:p14="http://schemas.microsoft.com/office/powerpoint/2010/main" val="6531573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Issues addressed in the group</a:t>
            </a:r>
            <a:endParaRPr lang="en-US" dirty="0"/>
          </a:p>
        </p:txBody>
      </p:sp>
      <p:sp>
        <p:nvSpPr>
          <p:cNvPr id="3" name="Content Placeholder 2"/>
          <p:cNvSpPr>
            <a:spLocks noGrp="1"/>
          </p:cNvSpPr>
          <p:nvPr>
            <p:ph idx="1"/>
          </p:nvPr>
        </p:nvSpPr>
        <p:spPr/>
        <p:txBody>
          <a:bodyPr>
            <a:normAutofit lnSpcReduction="10000"/>
          </a:bodyPr>
          <a:lstStyle/>
          <a:p>
            <a:r>
              <a:rPr lang="en-US" dirty="0" smtClean="0"/>
              <a:t>Teachers distinguish algebraic computation from algebraic meaning</a:t>
            </a:r>
          </a:p>
          <a:p>
            <a:r>
              <a:rPr lang="en-US" dirty="0" smtClean="0"/>
              <a:t>They study students’ thinking in relation to the teacher’s actions by identifying critical extracts from the classroom dialogue  and the tensions of the teacher. “ As the process is open, the teacher needs to give some directions so that the classroom discussion to start”. “ The teacher needs to link the personal work of every students with all the students in the classroom”, “Unfortunately, the students did not manage to understand the qualitative difference of using the graph to find the range and the domain of the function”</a:t>
            </a:r>
          </a:p>
          <a:p>
            <a:r>
              <a:rPr lang="en-US" dirty="0" smtClean="0"/>
              <a:t>They reflected on what they gained from this experience</a:t>
            </a:r>
          </a:p>
          <a:p>
            <a:pPr lvl="1"/>
            <a:r>
              <a:rPr lang="en-US" dirty="0" smtClean="0"/>
              <a:t>“we </a:t>
            </a:r>
            <a:r>
              <a:rPr lang="en-US" dirty="0" err="1" smtClean="0"/>
              <a:t>realised</a:t>
            </a:r>
            <a:r>
              <a:rPr lang="en-US" dirty="0" smtClean="0"/>
              <a:t> that we need to be more careful in asking questions as the students interpret them differently from what we expect”</a:t>
            </a:r>
          </a:p>
          <a:p>
            <a:pPr lvl="1"/>
            <a:r>
              <a:rPr lang="en-US" dirty="0" smtClean="0"/>
              <a:t>“the lesson study experience made us to reconsider our own teaching and its impact on students’ learning”</a:t>
            </a:r>
          </a:p>
          <a:p>
            <a:pPr lvl="1"/>
            <a:r>
              <a:rPr lang="en-US" dirty="0" smtClean="0"/>
              <a:t>“we managed to collaborate beyond the existing view of what “I” do as teacher and move to what “we” do as teachers”</a:t>
            </a:r>
          </a:p>
          <a:p>
            <a:endParaRPr lang="en-US" dirty="0"/>
          </a:p>
        </p:txBody>
      </p:sp>
    </p:spTree>
    <p:extLst>
      <p:ext uri="{BB962C8B-B14F-4D97-AF65-F5344CB8AC3E}">
        <p14:creationId xmlns:p14="http://schemas.microsoft.com/office/powerpoint/2010/main" val="9267408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proof group</a:t>
            </a:r>
            <a:endParaRPr lang="en-US" dirty="0"/>
          </a:p>
        </p:txBody>
      </p:sp>
      <p:sp>
        <p:nvSpPr>
          <p:cNvPr id="3" name="Content Placeholder 2"/>
          <p:cNvSpPr>
            <a:spLocks noGrp="1"/>
          </p:cNvSpPr>
          <p:nvPr>
            <p:ph idx="1"/>
          </p:nvPr>
        </p:nvSpPr>
        <p:spPr/>
        <p:txBody>
          <a:bodyPr/>
          <a:lstStyle/>
          <a:p>
            <a:r>
              <a:rPr lang="en-US" dirty="0"/>
              <a:t>S</a:t>
            </a:r>
            <a:r>
              <a:rPr lang="en-US" dirty="0" smtClean="0"/>
              <a:t>tudied exam papers from the national examinations to identify the required algebraic capacity related to the algebra at grade 10.</a:t>
            </a:r>
            <a:endParaRPr lang="el-GR" dirty="0" smtClean="0"/>
          </a:p>
          <a:p>
            <a:r>
              <a:rPr lang="en-US" dirty="0" smtClean="0"/>
              <a:t>Collected exam items with their proofs to show the algebraic dimensions of them.</a:t>
            </a:r>
          </a:p>
          <a:p>
            <a:r>
              <a:rPr lang="en-US" dirty="0"/>
              <a:t>S</a:t>
            </a:r>
            <a:r>
              <a:rPr lang="en-US" dirty="0" smtClean="0"/>
              <a:t>uggested theorems and properties from the textbook that can be proved in the teaching of algebra. </a:t>
            </a:r>
          </a:p>
          <a:p>
            <a:r>
              <a:rPr lang="en-US" dirty="0"/>
              <a:t>I</a:t>
            </a:r>
            <a:r>
              <a:rPr lang="en-US" dirty="0" smtClean="0"/>
              <a:t>nvited </a:t>
            </a:r>
            <a:r>
              <a:rPr lang="en-US" dirty="0"/>
              <a:t>experts to give seminars</a:t>
            </a:r>
            <a:r>
              <a:rPr lang="el-GR" dirty="0"/>
              <a:t> </a:t>
            </a:r>
            <a:r>
              <a:rPr lang="en-US" dirty="0"/>
              <a:t>on the role of proof and proving in </a:t>
            </a:r>
            <a:r>
              <a:rPr lang="en-US" dirty="0" smtClean="0"/>
              <a:t>algebra teaching</a:t>
            </a:r>
            <a:endParaRPr lang="en-US" dirty="0"/>
          </a:p>
          <a:p>
            <a:endParaRPr lang="en-US" dirty="0"/>
          </a:p>
        </p:txBody>
      </p:sp>
    </p:spTree>
    <p:extLst>
      <p:ext uri="{BB962C8B-B14F-4D97-AF65-F5344CB8AC3E}">
        <p14:creationId xmlns:p14="http://schemas.microsoft.com/office/powerpoint/2010/main" val="2797788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Issues addressed in the group</a:t>
            </a:r>
            <a:endParaRPr lang="en-US" dirty="0"/>
          </a:p>
        </p:txBody>
      </p:sp>
      <p:sp>
        <p:nvSpPr>
          <p:cNvPr id="3" name="Content Placeholder 2"/>
          <p:cNvSpPr>
            <a:spLocks noGrp="1"/>
          </p:cNvSpPr>
          <p:nvPr>
            <p:ph idx="1"/>
          </p:nvPr>
        </p:nvSpPr>
        <p:spPr/>
        <p:txBody>
          <a:bodyPr/>
          <a:lstStyle/>
          <a:p>
            <a:r>
              <a:rPr lang="en-US" dirty="0"/>
              <a:t>They distinguished empirical justification from formal proof </a:t>
            </a:r>
            <a:endParaRPr lang="en-US" dirty="0" smtClean="0"/>
          </a:p>
          <a:p>
            <a:pPr marL="0" indent="0">
              <a:buNone/>
            </a:pPr>
            <a:r>
              <a:rPr lang="en-US" dirty="0" smtClean="0"/>
              <a:t>“ students from previous years have experienced intuitive approaches so they trust what they see through experimentation. For students conjectures come before the proofs. But the proof is what confirms or refutes the conclusions  whey they contradict to known theorems or propositions”</a:t>
            </a:r>
          </a:p>
          <a:p>
            <a:r>
              <a:rPr lang="en-US" dirty="0" smtClean="0"/>
              <a:t>They took more into consideration the institutional conditions  (national examinations, curriculum, textbook) into their study</a:t>
            </a:r>
            <a:endParaRPr lang="en-US" dirty="0"/>
          </a:p>
        </p:txBody>
      </p:sp>
    </p:spTree>
    <p:extLst>
      <p:ext uri="{BB962C8B-B14F-4D97-AF65-F5344CB8AC3E}">
        <p14:creationId xmlns:p14="http://schemas.microsoft.com/office/powerpoint/2010/main" val="7373864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Existing research on teacher collaboration</a:t>
            </a:r>
            <a:endParaRPr lang="en-US" dirty="0"/>
          </a:p>
        </p:txBody>
      </p:sp>
      <p:sp>
        <p:nvSpPr>
          <p:cNvPr id="3" name="Content Placeholder 2"/>
          <p:cNvSpPr>
            <a:spLocks noGrp="1"/>
          </p:cNvSpPr>
          <p:nvPr>
            <p:ph idx="1"/>
          </p:nvPr>
        </p:nvSpPr>
        <p:spPr/>
        <p:txBody>
          <a:bodyPr>
            <a:normAutofit/>
          </a:bodyPr>
          <a:lstStyle/>
          <a:p>
            <a:r>
              <a:rPr lang="en-US" dirty="0" smtClean="0"/>
              <a:t>Teacher collaboration is </a:t>
            </a:r>
            <a:r>
              <a:rPr lang="el-GR" dirty="0" smtClean="0"/>
              <a:t>α </a:t>
            </a:r>
            <a:r>
              <a:rPr lang="en-US" dirty="0" smtClean="0"/>
              <a:t>context for joint reflection and professional growth </a:t>
            </a:r>
          </a:p>
          <a:p>
            <a:r>
              <a:rPr lang="en-US" dirty="0" smtClean="0"/>
              <a:t>Different forms</a:t>
            </a:r>
            <a:r>
              <a:rPr lang="el-GR" dirty="0" smtClean="0"/>
              <a:t> </a:t>
            </a:r>
            <a:r>
              <a:rPr lang="en-US" dirty="0" smtClean="0"/>
              <a:t>of collaboration exist (lesson study/</a:t>
            </a:r>
            <a:r>
              <a:rPr lang="en-US" dirty="0" err="1" smtClean="0"/>
              <a:t>kelly</a:t>
            </a:r>
            <a:r>
              <a:rPr lang="en-US" dirty="0" smtClean="0"/>
              <a:t>, communities of inquiry, study groups sharing the developmental </a:t>
            </a:r>
            <a:r>
              <a:rPr lang="en-US" dirty="0" err="1" smtClean="0"/>
              <a:t>cylce</a:t>
            </a:r>
            <a:r>
              <a:rPr lang="en-US" dirty="0" smtClean="0"/>
              <a:t> (design- enact - reflect)</a:t>
            </a:r>
          </a:p>
          <a:p>
            <a:r>
              <a:rPr lang="en-US" dirty="0" smtClean="0"/>
              <a:t>Most are established in the context of professional development programs – others from teachers’ initiatives usually with the support of an academic researcher</a:t>
            </a:r>
          </a:p>
          <a:p>
            <a:r>
              <a:rPr lang="en-US" dirty="0" smtClean="0"/>
              <a:t>Few are content specific (e.g. studying the teaching of statistics)</a:t>
            </a:r>
          </a:p>
          <a:p>
            <a:r>
              <a:rPr lang="en-US" dirty="0" smtClean="0"/>
              <a:t>Research and practice are linked together in different </a:t>
            </a:r>
            <a:r>
              <a:rPr lang="en-US" dirty="0" smtClean="0"/>
              <a:t>ways</a:t>
            </a:r>
            <a:endParaRPr lang="en-US" dirty="0" smtClean="0"/>
          </a:p>
          <a:p>
            <a:r>
              <a:rPr lang="en-US" dirty="0" smtClean="0"/>
              <a:t>Different theoretical and methodological perspectives have been used to study teacher collaboration (e.g. </a:t>
            </a:r>
            <a:r>
              <a:rPr lang="en-US" dirty="0" err="1" smtClean="0"/>
              <a:t>Robutti</a:t>
            </a:r>
            <a:r>
              <a:rPr lang="en-US" dirty="0" smtClean="0"/>
              <a:t> et al., 2016)</a:t>
            </a:r>
            <a:endParaRPr lang="en-US" dirty="0"/>
          </a:p>
        </p:txBody>
      </p:sp>
    </p:spTree>
    <p:extLst>
      <p:ext uri="{BB962C8B-B14F-4D97-AF65-F5344CB8AC3E}">
        <p14:creationId xmlns:p14="http://schemas.microsoft.com/office/powerpoint/2010/main" val="7854385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modelling group</a:t>
            </a:r>
            <a:endParaRPr lang="en-US" dirty="0"/>
          </a:p>
        </p:txBody>
      </p:sp>
      <p:sp>
        <p:nvSpPr>
          <p:cNvPr id="3" name="Content Placeholder 2"/>
          <p:cNvSpPr>
            <a:spLocks noGrp="1"/>
          </p:cNvSpPr>
          <p:nvPr>
            <p:ph idx="1"/>
          </p:nvPr>
        </p:nvSpPr>
        <p:spPr/>
        <p:txBody>
          <a:bodyPr/>
          <a:lstStyle/>
          <a:p>
            <a:r>
              <a:rPr lang="en-US" dirty="0" smtClean="0"/>
              <a:t>Design and select realistic problems related to algebra</a:t>
            </a:r>
          </a:p>
          <a:p>
            <a:r>
              <a:rPr lang="en-US" dirty="0" smtClean="0"/>
              <a:t>Use these problems in the classroom and jointly reflect on them</a:t>
            </a:r>
          </a:p>
          <a:p>
            <a:r>
              <a:rPr lang="en-US" dirty="0" smtClean="0"/>
              <a:t>In some problems modelling was encouraged by the use of dynamic software</a:t>
            </a:r>
          </a:p>
          <a:p>
            <a:r>
              <a:rPr lang="en-US" dirty="0" smtClean="0"/>
              <a:t>Produce a text about the importance of problem solving on students’ mathematical development and the role of the teacher in managing problem solving in the classroom promoting students’ active engagement in the problem solving process</a:t>
            </a:r>
          </a:p>
          <a:p>
            <a:r>
              <a:rPr lang="en-US" dirty="0" smtClean="0"/>
              <a:t>Provide guidelines to the teachers about using the problems in the classroom pointing out the main ideas, goals, expected solutions, management issues and comments from the classroom implementations</a:t>
            </a:r>
            <a:endParaRPr lang="en-US" dirty="0"/>
          </a:p>
        </p:txBody>
      </p:sp>
    </p:spTree>
    <p:extLst>
      <p:ext uri="{BB962C8B-B14F-4D97-AF65-F5344CB8AC3E}">
        <p14:creationId xmlns:p14="http://schemas.microsoft.com/office/powerpoint/2010/main" val="7192442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Issues addressed in the group</a:t>
            </a:r>
            <a:endParaRPr lang="en-US" dirty="0"/>
          </a:p>
        </p:txBody>
      </p:sp>
      <p:sp>
        <p:nvSpPr>
          <p:cNvPr id="3" name="Content Placeholder 2"/>
          <p:cNvSpPr>
            <a:spLocks noGrp="1"/>
          </p:cNvSpPr>
          <p:nvPr>
            <p:ph idx="1"/>
          </p:nvPr>
        </p:nvSpPr>
        <p:spPr/>
        <p:txBody>
          <a:bodyPr/>
          <a:lstStyle/>
          <a:p>
            <a:r>
              <a:rPr lang="en-US" dirty="0" smtClean="0"/>
              <a:t>Teacher’s role is to facilitate students’ mathematical engagement</a:t>
            </a:r>
          </a:p>
          <a:p>
            <a:pPr marL="0" indent="0">
              <a:buNone/>
            </a:pPr>
            <a:r>
              <a:rPr lang="en-US" dirty="0" smtClean="0"/>
              <a:t>“the teacher needs to encourage the collaboration, to ask and not to tell or to require, to convince than to control and to encourage self monitoring and autonomy”</a:t>
            </a:r>
          </a:p>
          <a:p>
            <a:r>
              <a:rPr lang="en-US" dirty="0" smtClean="0"/>
              <a:t>The students enjoyed solving the realistic problems</a:t>
            </a:r>
          </a:p>
          <a:p>
            <a:pPr marL="0" indent="0">
              <a:buNone/>
            </a:pPr>
            <a:r>
              <a:rPr lang="en-US" dirty="0" smtClean="0"/>
              <a:t>“Although it was the last teaching hour in the day the students were really interested in the process and they responded to the questions of the worksheets”</a:t>
            </a:r>
          </a:p>
          <a:p>
            <a:r>
              <a:rPr lang="en-US" dirty="0" smtClean="0"/>
              <a:t>Using problem solving from time to time because of the time pressures</a:t>
            </a:r>
          </a:p>
          <a:p>
            <a:r>
              <a:rPr lang="en-US" dirty="0" smtClean="0"/>
              <a:t>The classroom management becomes more difficult while using digital technologies</a:t>
            </a:r>
          </a:p>
        </p:txBody>
      </p:sp>
    </p:spTree>
    <p:extLst>
      <p:ext uri="{BB962C8B-B14F-4D97-AF65-F5344CB8AC3E}">
        <p14:creationId xmlns:p14="http://schemas.microsoft.com/office/powerpoint/2010/main" val="1365745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Tensions and convergences during the second year of collaboration</a:t>
            </a:r>
            <a:endParaRPr lang="en-US" dirty="0"/>
          </a:p>
        </p:txBody>
      </p:sp>
      <p:sp>
        <p:nvSpPr>
          <p:cNvPr id="3" name="Content Placeholder 2"/>
          <p:cNvSpPr>
            <a:spLocks noGrp="1"/>
          </p:cNvSpPr>
          <p:nvPr>
            <p:ph idx="1"/>
          </p:nvPr>
        </p:nvSpPr>
        <p:spPr/>
        <p:txBody>
          <a:bodyPr/>
          <a:lstStyle/>
          <a:p>
            <a:r>
              <a:rPr lang="en-US" dirty="0" smtClean="0"/>
              <a:t>The subgroups shared similar perspectives about the teaching and learning of algebra so forming common goals was rather easy</a:t>
            </a:r>
          </a:p>
          <a:p>
            <a:r>
              <a:rPr lang="en-US" dirty="0" smtClean="0"/>
              <a:t>The two groups (the proof and the modelling) focused mainly </a:t>
            </a:r>
            <a:r>
              <a:rPr lang="en-US" dirty="0" smtClean="0"/>
              <a:t>on </a:t>
            </a:r>
            <a:r>
              <a:rPr lang="en-US" dirty="0" smtClean="0"/>
              <a:t>developing teaching resources for the teachers with </a:t>
            </a:r>
            <a:r>
              <a:rPr lang="en-US" dirty="0" smtClean="0"/>
              <a:t>a strong </a:t>
            </a:r>
            <a:r>
              <a:rPr lang="en-US" dirty="0" smtClean="0"/>
              <a:t>mathematical element but without questioning existing teaching practices related to the teaching of algebra. </a:t>
            </a:r>
          </a:p>
          <a:p>
            <a:r>
              <a:rPr lang="en-US" dirty="0" smtClean="0"/>
              <a:t>The third group (the lesson study) studied the teaching itself and looked for relations between teaching and learning. Research in mathematics education and inquiry were central.</a:t>
            </a:r>
            <a:endParaRPr lang="en-US" dirty="0"/>
          </a:p>
        </p:txBody>
      </p:sp>
    </p:spTree>
    <p:extLst>
      <p:ext uri="{BB962C8B-B14F-4D97-AF65-F5344CB8AC3E}">
        <p14:creationId xmlns:p14="http://schemas.microsoft.com/office/powerpoint/2010/main" val="6706659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Sustainability and further research</a:t>
            </a:r>
            <a:endParaRPr lang="en-US" dirty="0"/>
          </a:p>
        </p:txBody>
      </p:sp>
      <p:sp>
        <p:nvSpPr>
          <p:cNvPr id="3" name="Content Placeholder 2"/>
          <p:cNvSpPr>
            <a:spLocks noGrp="1"/>
          </p:cNvSpPr>
          <p:nvPr>
            <p:ph idx="1"/>
          </p:nvPr>
        </p:nvSpPr>
        <p:spPr/>
        <p:txBody>
          <a:bodyPr>
            <a:normAutofit lnSpcReduction="10000"/>
          </a:bodyPr>
          <a:lstStyle/>
          <a:p>
            <a:r>
              <a:rPr lang="en-US" dirty="0" smtClean="0"/>
              <a:t>The group is transformed throughout the years, new participants enter the group while others leave</a:t>
            </a:r>
          </a:p>
          <a:p>
            <a:r>
              <a:rPr lang="en-US" dirty="0" smtClean="0"/>
              <a:t>New goals are formed depending on the persons and their perspectives</a:t>
            </a:r>
          </a:p>
          <a:p>
            <a:r>
              <a:rPr lang="en-US" dirty="0" smtClean="0"/>
              <a:t>Changes are made on the focus of what they study in algebra </a:t>
            </a:r>
          </a:p>
          <a:p>
            <a:r>
              <a:rPr lang="en-US" dirty="0" smtClean="0"/>
              <a:t>Practical and mathematical considerations are becoming more central than researching mathematics teaching</a:t>
            </a:r>
          </a:p>
          <a:p>
            <a:r>
              <a:rPr lang="en-US" dirty="0" smtClean="0"/>
              <a:t>In what ways the collaborative activity transforms</a:t>
            </a:r>
            <a:r>
              <a:rPr lang="en-US" dirty="0" smtClean="0"/>
              <a:t>?</a:t>
            </a:r>
          </a:p>
          <a:p>
            <a:r>
              <a:rPr lang="en-US" smtClean="0"/>
              <a:t>How does the </a:t>
            </a:r>
            <a:r>
              <a:rPr lang="en-US" dirty="0" smtClean="0"/>
              <a:t>relationship between research/theory and </a:t>
            </a:r>
            <a:r>
              <a:rPr lang="en-US" smtClean="0"/>
              <a:t>practice develop?</a:t>
            </a:r>
            <a:endParaRPr lang="en-US" dirty="0" smtClean="0"/>
          </a:p>
          <a:p>
            <a:r>
              <a:rPr lang="en-US" dirty="0" smtClean="0"/>
              <a:t>Tensions remain and different epistemological perspectives exist. Is there a synthesis of them in the work of the group? Are these contradictions dialectic? (</a:t>
            </a:r>
            <a:r>
              <a:rPr lang="en-US" dirty="0" err="1" smtClean="0"/>
              <a:t>Stouraitis</a:t>
            </a:r>
            <a:r>
              <a:rPr lang="en-US" dirty="0" smtClean="0"/>
              <a:t>, </a:t>
            </a:r>
            <a:r>
              <a:rPr lang="en-US" dirty="0" err="1" smtClean="0"/>
              <a:t>Potari</a:t>
            </a:r>
            <a:r>
              <a:rPr lang="en-US" dirty="0" smtClean="0"/>
              <a:t> &amp; </a:t>
            </a:r>
            <a:r>
              <a:rPr lang="en-US" dirty="0" err="1" smtClean="0"/>
              <a:t>Skott</a:t>
            </a:r>
            <a:r>
              <a:rPr lang="en-US" dirty="0" smtClean="0"/>
              <a:t>, 2017) Can the synthesis of them in the teaching offer a new challenge and motive in the group?.</a:t>
            </a:r>
            <a:endParaRPr lang="en-US" dirty="0"/>
          </a:p>
        </p:txBody>
      </p:sp>
    </p:spTree>
    <p:extLst>
      <p:ext uri="{BB962C8B-B14F-4D97-AF65-F5344CB8AC3E}">
        <p14:creationId xmlns:p14="http://schemas.microsoft.com/office/powerpoint/2010/main" val="10039119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ctr"/>
            <a:endParaRPr lang="en-US" sz="4800" dirty="0" smtClean="0"/>
          </a:p>
          <a:p>
            <a:pPr algn="ctr"/>
            <a:r>
              <a:rPr lang="en-US" sz="4800" dirty="0" smtClean="0"/>
              <a:t>Thank you</a:t>
            </a:r>
            <a:endParaRPr lang="en-US" sz="4800" dirty="0"/>
          </a:p>
        </p:txBody>
      </p:sp>
    </p:spTree>
    <p:extLst>
      <p:ext uri="{BB962C8B-B14F-4D97-AF65-F5344CB8AC3E}">
        <p14:creationId xmlns:p14="http://schemas.microsoft.com/office/powerpoint/2010/main" val="17194794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Teacher collaboration in the Greek context</a:t>
            </a:r>
            <a:endParaRPr lang="en-US" dirty="0"/>
          </a:p>
        </p:txBody>
      </p:sp>
      <p:sp>
        <p:nvSpPr>
          <p:cNvPr id="3" name="Content Placeholder 2"/>
          <p:cNvSpPr>
            <a:spLocks noGrp="1"/>
          </p:cNvSpPr>
          <p:nvPr>
            <p:ph idx="1"/>
          </p:nvPr>
        </p:nvSpPr>
        <p:spPr/>
        <p:txBody>
          <a:bodyPr/>
          <a:lstStyle/>
          <a:p>
            <a:r>
              <a:rPr lang="en-US" dirty="0" smtClean="0"/>
              <a:t>Teacher collaboration is not a common practice</a:t>
            </a:r>
          </a:p>
          <a:p>
            <a:r>
              <a:rPr lang="en-US" dirty="0" smtClean="0"/>
              <a:t>It is promoted  to some extent in teacher education and professional development and some communities have been established</a:t>
            </a:r>
          </a:p>
          <a:p>
            <a:r>
              <a:rPr lang="en-US" dirty="0" smtClean="0"/>
              <a:t>Recently (during the last five years) teacher collaborative groups have been established from teachers’ initiatives</a:t>
            </a:r>
          </a:p>
          <a:p>
            <a:r>
              <a:rPr lang="en-US" dirty="0" smtClean="0"/>
              <a:t>These groups are supported by the school advisors or the </a:t>
            </a:r>
            <a:r>
              <a:rPr lang="en-US" dirty="0" smtClean="0"/>
              <a:t>academic researchers</a:t>
            </a:r>
            <a:endParaRPr lang="en-US" dirty="0" smtClean="0"/>
          </a:p>
          <a:p>
            <a:r>
              <a:rPr lang="en-US" dirty="0" smtClean="0"/>
              <a:t>Most groups undertake different actions such as the co- design of lessons and resources, classroom enactment of their designs,  classroom observations and joint reflection.</a:t>
            </a:r>
          </a:p>
          <a:p>
            <a:endParaRPr lang="en-US" dirty="0"/>
          </a:p>
        </p:txBody>
      </p:sp>
    </p:spTree>
    <p:extLst>
      <p:ext uri="{BB962C8B-B14F-4D97-AF65-F5344CB8AC3E}">
        <p14:creationId xmlns:p14="http://schemas.microsoft.com/office/powerpoint/2010/main" val="5086542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teaching of algebra in Greek secondary Schools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Emphasis on the algebraic computations (transformational)</a:t>
            </a:r>
            <a:endParaRPr lang="en-US" dirty="0" smtClean="0">
              <a:solidFill>
                <a:srgbClr val="FF0000"/>
              </a:solidFill>
            </a:endParaRPr>
          </a:p>
          <a:p>
            <a:r>
              <a:rPr lang="en-US" dirty="0" smtClean="0"/>
              <a:t>Modelling of realistic situations through algebra is not emphasized (Global/</a:t>
            </a:r>
            <a:r>
              <a:rPr lang="en-US" dirty="0" err="1" smtClean="0"/>
              <a:t>metalevel</a:t>
            </a:r>
            <a:r>
              <a:rPr lang="en-US" dirty="0" smtClean="0"/>
              <a:t>)</a:t>
            </a:r>
          </a:p>
          <a:p>
            <a:r>
              <a:rPr lang="en-US" dirty="0" smtClean="0"/>
              <a:t>Patterns and algebraic generalization is rarely met and only in its formal way through arithmetic and geometric progressions (Global/</a:t>
            </a:r>
            <a:r>
              <a:rPr lang="en-US" dirty="0" err="1" smtClean="0"/>
              <a:t>metalevel</a:t>
            </a:r>
            <a:r>
              <a:rPr lang="en-US" dirty="0" smtClean="0"/>
              <a:t>)</a:t>
            </a:r>
          </a:p>
          <a:p>
            <a:r>
              <a:rPr lang="en-US" dirty="0" smtClean="0"/>
              <a:t>Algebraic formulas and methods are mainly used while graphical solutions and the functional approach to algebra are not central in the curriculum and in mathematics teaching (Generational)</a:t>
            </a:r>
          </a:p>
          <a:p>
            <a:r>
              <a:rPr lang="en-US" dirty="0" smtClean="0"/>
              <a:t>Current curriculum innovations emphasize algebraic meaning in lower secondary, the linking of arithmetic and algebra in primary school (early algebra) and the interconnection of algebraic and graphical methods in upper secondary (Generational)</a:t>
            </a:r>
          </a:p>
          <a:p>
            <a:r>
              <a:rPr lang="en-US" dirty="0" smtClean="0"/>
              <a:t>These approaches are far beyond the educational reality and require  developments in mathematics teaching. In </a:t>
            </a:r>
            <a:r>
              <a:rPr lang="en-US" dirty="0"/>
              <a:t>upper secondary </a:t>
            </a:r>
            <a:r>
              <a:rPr lang="en-US" dirty="0" smtClean="0"/>
              <a:t>the aims do not align </a:t>
            </a:r>
            <a:r>
              <a:rPr lang="en-US" dirty="0"/>
              <a:t>to the </a:t>
            </a:r>
            <a:r>
              <a:rPr lang="en-US" dirty="0" smtClean="0"/>
              <a:t>philosophy of the national entry exams in the end of the 12th grade (age 17-18).</a:t>
            </a:r>
            <a:endParaRPr lang="en-US" dirty="0"/>
          </a:p>
          <a:p>
            <a:endParaRPr lang="en-US" dirty="0" smtClean="0"/>
          </a:p>
          <a:p>
            <a:endParaRPr lang="en-US" dirty="0"/>
          </a:p>
        </p:txBody>
      </p:sp>
    </p:spTree>
    <p:extLst>
      <p:ext uri="{BB962C8B-B14F-4D97-AF65-F5344CB8AC3E}">
        <p14:creationId xmlns:p14="http://schemas.microsoft.com/office/powerpoint/2010/main" val="9306036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formation of the “algebra laboratory”</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 new curriculum was introduced for teaching algebra in the 10</a:t>
            </a:r>
            <a:r>
              <a:rPr lang="en-US" baseline="30000" dirty="0" smtClean="0"/>
              <a:t>th</a:t>
            </a:r>
            <a:r>
              <a:rPr lang="en-US" dirty="0" smtClean="0"/>
              <a:t> grade (15-16 years old)</a:t>
            </a:r>
          </a:p>
          <a:p>
            <a:r>
              <a:rPr lang="en-US" dirty="0" smtClean="0"/>
              <a:t>A law for model and experimental schools as well as for teacher assessment was introduced that gave motives to the teachers for professional development, use of innovative reaching practices and collaboration with the university</a:t>
            </a:r>
          </a:p>
          <a:p>
            <a:r>
              <a:rPr lang="en-US" dirty="0" smtClean="0"/>
              <a:t>The establishment of this collaborative group  (in 2012) was promoted by two upper secondary school teachers in a model/experimental school, both having more than 20 years teaching experience, one holding a PhD in mathematics and the other a masters’ degree in mathematics education.</a:t>
            </a:r>
          </a:p>
          <a:p>
            <a:r>
              <a:rPr lang="en-US" dirty="0" smtClean="0"/>
              <a:t>The group consisted of </a:t>
            </a:r>
            <a:r>
              <a:rPr lang="el-GR" dirty="0" smtClean="0"/>
              <a:t>20-25 </a:t>
            </a:r>
            <a:r>
              <a:rPr lang="en-US" dirty="0" smtClean="0"/>
              <a:t>secondary school teachers from different secondary schools mainly from the south area of Athens.</a:t>
            </a:r>
          </a:p>
          <a:p>
            <a:r>
              <a:rPr lang="en-US" dirty="0" smtClean="0"/>
              <a:t>The group was meeting once a week and </a:t>
            </a:r>
            <a:r>
              <a:rPr lang="en-US" dirty="0" err="1" smtClean="0"/>
              <a:t>organised</a:t>
            </a:r>
            <a:r>
              <a:rPr lang="en-US" dirty="0" smtClean="0"/>
              <a:t> a day conference in the end of each school year for presenting to other teachers their work and get feedback from academic researchers</a:t>
            </a:r>
          </a:p>
          <a:p>
            <a:r>
              <a:rPr lang="en-US" dirty="0" smtClean="0"/>
              <a:t>Academic </a:t>
            </a:r>
            <a:r>
              <a:rPr lang="en-US" dirty="0" smtClean="0"/>
              <a:t>researchers participated in the meetings during the first year and were involved in the seminars and in the day conferences</a:t>
            </a:r>
          </a:p>
        </p:txBody>
      </p:sp>
    </p:spTree>
    <p:extLst>
      <p:ext uri="{BB962C8B-B14F-4D97-AF65-F5344CB8AC3E}">
        <p14:creationId xmlns:p14="http://schemas.microsoft.com/office/powerpoint/2010/main" val="2753105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Τ</a:t>
            </a:r>
            <a:r>
              <a:rPr lang="en-US" dirty="0" smtClean="0"/>
              <a:t>he phases of the collaboration</a:t>
            </a:r>
            <a:endParaRPr lang="en-US" dirty="0"/>
          </a:p>
        </p:txBody>
      </p:sp>
      <p:sp>
        <p:nvSpPr>
          <p:cNvPr id="3" name="Content Placeholder 2"/>
          <p:cNvSpPr>
            <a:spLocks noGrp="1"/>
          </p:cNvSpPr>
          <p:nvPr>
            <p:ph idx="1"/>
          </p:nvPr>
        </p:nvSpPr>
        <p:spPr/>
        <p:txBody>
          <a:bodyPr>
            <a:normAutofit/>
          </a:bodyPr>
          <a:lstStyle/>
          <a:p>
            <a:r>
              <a:rPr lang="en-US" dirty="0" smtClean="0"/>
              <a:t>1</a:t>
            </a:r>
            <a:r>
              <a:rPr lang="en-US" baseline="30000" dirty="0" smtClean="0"/>
              <a:t>st</a:t>
            </a:r>
            <a:r>
              <a:rPr lang="en-US" dirty="0" smtClean="0"/>
              <a:t> year: Working as a team mainly in designing a diagnostic test for the students, sharing worksheets and exercises and observing teaching</a:t>
            </a:r>
            <a:endParaRPr lang="el-GR" dirty="0" smtClean="0"/>
          </a:p>
          <a:p>
            <a:r>
              <a:rPr lang="el-GR" dirty="0" smtClean="0"/>
              <a:t>2</a:t>
            </a:r>
            <a:r>
              <a:rPr lang="en-US" baseline="30000" dirty="0" err="1" smtClean="0"/>
              <a:t>nd</a:t>
            </a:r>
            <a:r>
              <a:rPr lang="en-US" dirty="0" smtClean="0"/>
              <a:t> year: Splitting the group in subgroups undertaking certain actions (e.g. a group developing modelling tasks for algebra teaching and trying out in the classroom, a group studying proving in algebra, a lesson study group around the teaching of the concept of function</a:t>
            </a:r>
            <a:endParaRPr lang="el-GR" dirty="0" smtClean="0"/>
          </a:p>
          <a:p>
            <a:r>
              <a:rPr lang="en-US" dirty="0" smtClean="0"/>
              <a:t>3</a:t>
            </a:r>
            <a:r>
              <a:rPr lang="en-US" baseline="30000" dirty="0" smtClean="0"/>
              <a:t>rd</a:t>
            </a:r>
            <a:r>
              <a:rPr lang="en-US" dirty="0" smtClean="0"/>
              <a:t> year: The work of the subgroups continues in the directions of the modelling, developing resources and examining their role in teaching, studying students attitudes about learning of algebra</a:t>
            </a:r>
          </a:p>
          <a:p>
            <a:r>
              <a:rPr lang="en-US" dirty="0" smtClean="0"/>
              <a:t>4</a:t>
            </a:r>
            <a:r>
              <a:rPr lang="en-US" baseline="30000" dirty="0" smtClean="0"/>
              <a:t>th</a:t>
            </a:r>
            <a:r>
              <a:rPr lang="en-US" dirty="0" smtClean="0"/>
              <a:t> year: The areas of interest were: modelling for grade 11, preparing tests, integrating digital technologies </a:t>
            </a:r>
          </a:p>
          <a:p>
            <a:r>
              <a:rPr lang="en-US" dirty="0" smtClean="0"/>
              <a:t>5</a:t>
            </a:r>
            <a:r>
              <a:rPr lang="en-US" baseline="30000" dirty="0" smtClean="0"/>
              <a:t>th</a:t>
            </a:r>
            <a:r>
              <a:rPr lang="en-US" dirty="0" smtClean="0"/>
              <a:t> year: The work has been extended for grade 11</a:t>
            </a:r>
            <a:endParaRPr lang="en-US" dirty="0"/>
          </a:p>
        </p:txBody>
      </p:sp>
    </p:spTree>
    <p:extLst>
      <p:ext uri="{BB962C8B-B14F-4D97-AF65-F5344CB8AC3E}">
        <p14:creationId xmlns:p14="http://schemas.microsoft.com/office/powerpoint/2010/main" val="20481554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focus of the presentation</a:t>
            </a:r>
            <a:endParaRPr lang="en-US" dirty="0"/>
          </a:p>
        </p:txBody>
      </p:sp>
      <p:sp>
        <p:nvSpPr>
          <p:cNvPr id="3" name="Content Placeholder 2"/>
          <p:cNvSpPr>
            <a:spLocks noGrp="1"/>
          </p:cNvSpPr>
          <p:nvPr>
            <p:ph idx="1"/>
          </p:nvPr>
        </p:nvSpPr>
        <p:spPr/>
        <p:txBody>
          <a:bodyPr/>
          <a:lstStyle/>
          <a:p>
            <a:r>
              <a:rPr lang="en-US" sz="3200" dirty="0" smtClean="0"/>
              <a:t>From the analysis of teachers’ productions uploaded in the site I will focus on</a:t>
            </a:r>
          </a:p>
          <a:p>
            <a:pPr lvl="1"/>
            <a:r>
              <a:rPr lang="en-US" sz="3200" dirty="0"/>
              <a:t>Issues addressed by the </a:t>
            </a:r>
            <a:r>
              <a:rPr lang="en-US" sz="3200" dirty="0" smtClean="0"/>
              <a:t>teachers related to algebra teaching</a:t>
            </a:r>
            <a:endParaRPr lang="en-US" sz="3200" dirty="0"/>
          </a:p>
          <a:p>
            <a:pPr lvl="1"/>
            <a:r>
              <a:rPr lang="en-US" sz="3200" dirty="0" smtClean="0"/>
              <a:t>Concerns, tensions  and </a:t>
            </a:r>
            <a:r>
              <a:rPr lang="en-US" sz="3200" dirty="0"/>
              <a:t>convergences </a:t>
            </a:r>
            <a:r>
              <a:rPr lang="en-US" sz="3200" dirty="0" smtClean="0"/>
              <a:t>in relation to the goals of the collaborative activity </a:t>
            </a:r>
          </a:p>
          <a:p>
            <a:pPr lvl="1"/>
            <a:r>
              <a:rPr lang="en-US" sz="3200" dirty="0" smtClean="0"/>
              <a:t>Sustainability and further research</a:t>
            </a:r>
          </a:p>
          <a:p>
            <a:pPr lvl="1"/>
            <a:endParaRPr lang="en-US" dirty="0" smtClean="0"/>
          </a:p>
          <a:p>
            <a:pPr lvl="1"/>
            <a:endParaRPr lang="en-US" dirty="0"/>
          </a:p>
        </p:txBody>
      </p:sp>
    </p:spTree>
    <p:extLst>
      <p:ext uri="{BB962C8B-B14F-4D97-AF65-F5344CB8AC3E}">
        <p14:creationId xmlns:p14="http://schemas.microsoft.com/office/powerpoint/2010/main" val="11433809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Initial concerns and tensions (I)</a:t>
            </a:r>
            <a:endParaRPr lang="en-US" dirty="0"/>
          </a:p>
        </p:txBody>
      </p:sp>
      <p:sp>
        <p:nvSpPr>
          <p:cNvPr id="3" name="Content Placeholder 2"/>
          <p:cNvSpPr>
            <a:spLocks noGrp="1"/>
          </p:cNvSpPr>
          <p:nvPr>
            <p:ph idx="1"/>
          </p:nvPr>
        </p:nvSpPr>
        <p:spPr/>
        <p:txBody>
          <a:bodyPr>
            <a:normAutofit/>
          </a:bodyPr>
          <a:lstStyle/>
          <a:p>
            <a:r>
              <a:rPr lang="en-US" b="1" dirty="0" smtClean="0"/>
              <a:t>The nature of algebraic activity – developing solid computational skills </a:t>
            </a:r>
            <a:r>
              <a:rPr lang="en-US" b="1" dirty="0"/>
              <a:t> </a:t>
            </a:r>
            <a:r>
              <a:rPr lang="en-US" b="1" dirty="0" smtClean="0"/>
              <a:t>and </a:t>
            </a:r>
            <a:r>
              <a:rPr lang="en-US" b="1" dirty="0" err="1" smtClean="0"/>
              <a:t>formalisation</a:t>
            </a:r>
            <a:r>
              <a:rPr lang="en-US" b="1" dirty="0" smtClean="0"/>
              <a:t> versus a more meaning making process</a:t>
            </a:r>
          </a:p>
          <a:p>
            <a:pPr marL="0" indent="0">
              <a:buNone/>
            </a:pPr>
            <a:r>
              <a:rPr lang="en-US" dirty="0" smtClean="0"/>
              <a:t>“Basic characteristics of algebra is </a:t>
            </a:r>
            <a:r>
              <a:rPr lang="en-US" dirty="0" smtClean="0">
                <a:solidFill>
                  <a:srgbClr val="FF0000"/>
                </a:solidFill>
              </a:rPr>
              <a:t>the abstraction and formalization</a:t>
            </a:r>
            <a:r>
              <a:rPr lang="en-US" dirty="0" smtClean="0"/>
              <a:t>. An arithmetic problem is examined through a general abstract form and a formalization is required. From the problem we omit the context and the work takes place at the symbolic level. This is one of the central difficulty for most students. Basic tools in algebra are its </a:t>
            </a:r>
            <a:r>
              <a:rPr lang="en-US" dirty="0" smtClean="0">
                <a:solidFill>
                  <a:srgbClr val="FF0000"/>
                </a:solidFill>
              </a:rPr>
              <a:t>general propositions that are proved once and are applied every time.</a:t>
            </a:r>
            <a:r>
              <a:rPr lang="en-US" dirty="0" smtClean="0"/>
              <a:t> Traditionally algebra is related to the solution of equations and systems of equation and skills related to this. Two other areas that in the last years are considered important in school algebra but in my opinion </a:t>
            </a:r>
            <a:r>
              <a:rPr lang="en-US" dirty="0" smtClean="0">
                <a:solidFill>
                  <a:srgbClr val="FF0000"/>
                </a:solidFill>
              </a:rPr>
              <a:t>they do not have enough theoretical support are the problem solving and the use of patterns</a:t>
            </a:r>
            <a:r>
              <a:rPr lang="is-IS" dirty="0" smtClean="0"/>
              <a:t>…. </a:t>
            </a:r>
            <a:r>
              <a:rPr lang="is-IS" dirty="0" smtClean="0">
                <a:solidFill>
                  <a:srgbClr val="FF0000"/>
                </a:solidFill>
              </a:rPr>
              <a:t>Proof is neglected </a:t>
            </a:r>
            <a:r>
              <a:rPr lang="is-IS" dirty="0" smtClean="0"/>
              <a:t>and there is not a unified philosophy</a:t>
            </a:r>
            <a:r>
              <a:rPr lang="en-US" dirty="0" smtClean="0"/>
              <a:t>” (working paper written by one of the leading teachers in the group”</a:t>
            </a:r>
          </a:p>
          <a:p>
            <a:pPr marL="0" indent="0">
              <a:buNone/>
            </a:pPr>
            <a:endParaRPr lang="en-US" dirty="0" smtClean="0">
              <a:solidFill>
                <a:srgbClr val="FF0000"/>
              </a:solidFill>
            </a:endParaRPr>
          </a:p>
        </p:txBody>
      </p:sp>
    </p:spTree>
    <p:extLst>
      <p:ext uri="{BB962C8B-B14F-4D97-AF65-F5344CB8AC3E}">
        <p14:creationId xmlns:p14="http://schemas.microsoft.com/office/powerpoint/2010/main" val="5802369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Initial concerns and tensions (II)</a:t>
            </a:r>
            <a:endParaRPr lang="en-US" dirty="0"/>
          </a:p>
        </p:txBody>
      </p:sp>
      <p:sp>
        <p:nvSpPr>
          <p:cNvPr id="3" name="Content Placeholder 2"/>
          <p:cNvSpPr>
            <a:spLocks noGrp="1"/>
          </p:cNvSpPr>
          <p:nvPr>
            <p:ph idx="1"/>
          </p:nvPr>
        </p:nvSpPr>
        <p:spPr/>
        <p:txBody>
          <a:bodyPr/>
          <a:lstStyle/>
          <a:p>
            <a:r>
              <a:rPr lang="en-US" dirty="0"/>
              <a:t>Balancing students’ and parents’ expectations with innovation suggested by the national curriculum </a:t>
            </a:r>
          </a:p>
          <a:p>
            <a:pPr marL="0" indent="0">
              <a:buNone/>
            </a:pPr>
            <a:r>
              <a:rPr lang="en-US" dirty="0"/>
              <a:t>“ </a:t>
            </a:r>
            <a:r>
              <a:rPr lang="en-US" dirty="0">
                <a:solidFill>
                  <a:srgbClr val="FF0000"/>
                </a:solidFill>
              </a:rPr>
              <a:t>Competence in algebraic computation </a:t>
            </a:r>
            <a:r>
              <a:rPr lang="en-US" dirty="0"/>
              <a:t>and in the use of algorithms that is almost the only object of teaching in many school classrooms </a:t>
            </a:r>
            <a:r>
              <a:rPr lang="en-US" dirty="0">
                <a:solidFill>
                  <a:srgbClr val="FF0000"/>
                </a:solidFill>
              </a:rPr>
              <a:t>is not possible to be considered as non </a:t>
            </a:r>
            <a:r>
              <a:rPr lang="en-US" dirty="0" smtClean="0">
                <a:solidFill>
                  <a:srgbClr val="FF0000"/>
                </a:solidFill>
              </a:rPr>
              <a:t>existing</a:t>
            </a:r>
            <a:r>
              <a:rPr lang="en-US" dirty="0" smtClean="0"/>
              <a:t> </a:t>
            </a:r>
            <a:r>
              <a:rPr lang="en-US" dirty="0"/>
              <a:t>because the new curriculum requires so. So our recommendations need to be in such a way that will say to them that </a:t>
            </a:r>
            <a:r>
              <a:rPr lang="en-US" dirty="0">
                <a:solidFill>
                  <a:srgbClr val="FF0000"/>
                </a:solidFill>
              </a:rPr>
              <a:t>we take care of these competences as well</a:t>
            </a:r>
            <a:r>
              <a:rPr lang="en-US" dirty="0"/>
              <a:t>. We need to </a:t>
            </a:r>
            <a:r>
              <a:rPr lang="en-US" dirty="0">
                <a:solidFill>
                  <a:srgbClr val="FF0000"/>
                </a:solidFill>
              </a:rPr>
              <a:t>develop a diagnostic test </a:t>
            </a:r>
            <a:r>
              <a:rPr lang="en-US" dirty="0"/>
              <a:t>that will help us to begin a </a:t>
            </a:r>
            <a:r>
              <a:rPr lang="en-US" dirty="0">
                <a:solidFill>
                  <a:srgbClr val="FF0000"/>
                </a:solidFill>
              </a:rPr>
              <a:t>developing dialogue with every student </a:t>
            </a:r>
            <a:r>
              <a:rPr lang="en-US" dirty="0"/>
              <a:t>and also to find ways to face the reactions of the parents and the concerns of our colleagues. We can also discuss the </a:t>
            </a:r>
            <a:r>
              <a:rPr lang="en-US" dirty="0">
                <a:solidFill>
                  <a:srgbClr val="FF0000"/>
                </a:solidFill>
              </a:rPr>
              <a:t>parental involvement </a:t>
            </a:r>
            <a:r>
              <a:rPr lang="en-US" dirty="0"/>
              <a:t>in our meetings”(from a working paper written by the school advisor)</a:t>
            </a:r>
          </a:p>
          <a:p>
            <a:endParaRPr lang="en-US" dirty="0" smtClean="0"/>
          </a:p>
        </p:txBody>
      </p:sp>
    </p:spTree>
    <p:extLst>
      <p:ext uri="{BB962C8B-B14F-4D97-AF65-F5344CB8AC3E}">
        <p14:creationId xmlns:p14="http://schemas.microsoft.com/office/powerpoint/2010/main" val="1144044350"/>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3604</TotalTime>
  <Words>2411</Words>
  <Application>Microsoft Macintosh PowerPoint</Application>
  <PresentationFormat>Widescreen</PresentationFormat>
  <Paragraphs>135</Paragraphs>
  <Slides>24</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24</vt:i4>
      </vt:variant>
    </vt:vector>
  </HeadingPairs>
  <TitlesOfParts>
    <vt:vector size="27" baseType="lpstr">
      <vt:lpstr>Calibri</vt:lpstr>
      <vt:lpstr>Calibri Light</vt:lpstr>
      <vt:lpstr>Retrospect</vt:lpstr>
      <vt:lpstr>Mathematics Teacher Collaboration in Greece: Examples from algebra teaching</vt:lpstr>
      <vt:lpstr>Existing research on teacher collaboration</vt:lpstr>
      <vt:lpstr>Teacher collaboration in the Greek context</vt:lpstr>
      <vt:lpstr>The teaching of algebra in Greek secondary Schools</vt:lpstr>
      <vt:lpstr>The formation of the “algebra laboratory”</vt:lpstr>
      <vt:lpstr>Τhe phases of the collaboration</vt:lpstr>
      <vt:lpstr>The focus of the presentation</vt:lpstr>
      <vt:lpstr>Initial concerns and tensions (I)</vt:lpstr>
      <vt:lpstr>Initial concerns and tensions (II)</vt:lpstr>
      <vt:lpstr>The study of mathematics teaching becomes central to the group</vt:lpstr>
      <vt:lpstr>Issues addressed: Critical questioning about algebra teaching </vt:lpstr>
      <vt:lpstr>Tensions and convergences in the group’s goals by the end of the first year</vt:lpstr>
      <vt:lpstr>Forming three main groups of interest</vt:lpstr>
      <vt:lpstr>The lesson study group</vt:lpstr>
      <vt:lpstr>Task1, 2, 3: Check which relations are functions and explain why</vt:lpstr>
      <vt:lpstr>Task 4: Problem solving</vt:lpstr>
      <vt:lpstr>Issues addressed in the group</vt:lpstr>
      <vt:lpstr>The proof group</vt:lpstr>
      <vt:lpstr>Issues addressed in the group</vt:lpstr>
      <vt:lpstr>The modelling group</vt:lpstr>
      <vt:lpstr>Issues addressed in the group</vt:lpstr>
      <vt:lpstr>Tensions and convergences during the second year of collaboration</vt:lpstr>
      <vt:lpstr>Sustainability and further research</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Mathematics Teacher Collaboration in Greece: Examples from algebra teaching</dc:title>
  <dc:creator>Microsoft Office User</dc:creator>
  <cp:lastModifiedBy>Microsoft Office User</cp:lastModifiedBy>
  <cp:revision>161</cp:revision>
  <dcterms:created xsi:type="dcterms:W3CDTF">2017-05-19T10:04:14Z</dcterms:created>
  <dcterms:modified xsi:type="dcterms:W3CDTF">2017-05-25T08:49:20Z</dcterms:modified>
</cp:coreProperties>
</file>