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3" r:id="rId2"/>
    <p:sldId id="264" r:id="rId3"/>
    <p:sldId id="265" r:id="rId4"/>
    <p:sldId id="330" r:id="rId5"/>
    <p:sldId id="266" r:id="rId6"/>
    <p:sldId id="297" r:id="rId7"/>
    <p:sldId id="285" r:id="rId8"/>
    <p:sldId id="302" r:id="rId9"/>
    <p:sldId id="304" r:id="rId10"/>
    <p:sldId id="318" r:id="rId11"/>
    <p:sldId id="399" r:id="rId12"/>
    <p:sldId id="286" r:id="rId13"/>
    <p:sldId id="287" r:id="rId14"/>
    <p:sldId id="342" r:id="rId15"/>
    <p:sldId id="345" r:id="rId16"/>
    <p:sldId id="346" r:id="rId17"/>
    <p:sldId id="349" r:id="rId18"/>
    <p:sldId id="350" r:id="rId19"/>
    <p:sldId id="348" r:id="rId20"/>
    <p:sldId id="351" r:id="rId21"/>
    <p:sldId id="352" r:id="rId22"/>
    <p:sldId id="353" r:id="rId23"/>
    <p:sldId id="354" r:id="rId24"/>
    <p:sldId id="289" r:id="rId25"/>
    <p:sldId id="364" r:id="rId26"/>
    <p:sldId id="357" r:id="rId27"/>
    <p:sldId id="397" r:id="rId28"/>
    <p:sldId id="358" r:id="rId29"/>
    <p:sldId id="335" r:id="rId30"/>
    <p:sldId id="306" r:id="rId31"/>
    <p:sldId id="283" r:id="rId32"/>
    <p:sldId id="405" r:id="rId33"/>
    <p:sldId id="394" r:id="rId34"/>
    <p:sldId id="395" r:id="rId35"/>
    <p:sldId id="396" r:id="rId36"/>
    <p:sldId id="307" r:id="rId37"/>
    <p:sldId id="308" r:id="rId38"/>
    <p:sldId id="407" r:id="rId39"/>
    <p:sldId id="413" r:id="rId40"/>
    <p:sldId id="313" r:id="rId41"/>
    <p:sldId id="406" r:id="rId42"/>
    <p:sldId id="412" r:id="rId43"/>
    <p:sldId id="298" r:id="rId44"/>
    <p:sldId id="311" r:id="rId45"/>
    <p:sldId id="393" r:id="rId46"/>
    <p:sldId id="33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75" d="100"/>
        <a:sy n="75" d="100"/>
      </p:scale>
      <p:origin x="0" y="3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A5148-5C23-4DE4-A931-8F828A9B4BA5}" type="datetimeFigureOut">
              <a:rPr lang="en-GB" smtClean="0"/>
              <a:t>25/05/2017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49056-EF3F-44B6-955A-1DB6209D7F25}" type="slidenum">
              <a:rPr lang="en-GB" smtClean="0"/>
              <a:t>‹#›</a:t>
            </a:fld>
            <a:endParaRPr lang="en-GB"/>
          </a:p>
        </p:txBody>
      </p:sp>
    </p:spTree>
    <p:extLst>
      <p:ext uri="{BB962C8B-B14F-4D97-AF65-F5344CB8AC3E}">
        <p14:creationId xmlns:p14="http://schemas.microsoft.com/office/powerpoint/2010/main" val="291221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Header Placeholder 4"/>
          <p:cNvSpPr>
            <a:spLocks noGrp="1"/>
          </p:cNvSpPr>
          <p:nvPr>
            <p:ph type="hdr" sz="quarter"/>
          </p:nvPr>
        </p:nvSpPr>
        <p:spPr/>
        <p:txBody>
          <a:bodyPr/>
          <a:lstStyle/>
          <a:p>
            <a:pPr>
              <a:defRPr/>
            </a:pPr>
            <a:r>
              <a:rPr lang="en-GB"/>
              <a:t>2nd national Conference - Dyscalculia &amp; Maths Learning Difficulties</a:t>
            </a:r>
            <a:endParaRPr lang="en-US"/>
          </a:p>
        </p:txBody>
      </p:sp>
      <p:sp>
        <p:nvSpPr>
          <p:cNvPr id="6" name="Date Placeholder 5"/>
          <p:cNvSpPr>
            <a:spLocks noGrp="1"/>
          </p:cNvSpPr>
          <p:nvPr>
            <p:ph type="dt" sz="quarter" idx="1"/>
          </p:nvPr>
        </p:nvSpPr>
        <p:spPr/>
        <p:txBody>
          <a:bodyPr/>
          <a:lstStyle/>
          <a:p>
            <a:pPr>
              <a:defRPr/>
            </a:pPr>
            <a:r>
              <a:rPr lang="en-US"/>
              <a:t>Stressing commonalities rather than differences in the teaching of maths -     Dr Dave Hewitt</a:t>
            </a:r>
          </a:p>
        </p:txBody>
      </p:sp>
      <p:sp>
        <p:nvSpPr>
          <p:cNvPr id="7" name="Footer Placeholder 6"/>
          <p:cNvSpPr>
            <a:spLocks noGrp="1"/>
          </p:cNvSpPr>
          <p:nvPr>
            <p:ph type="ftr" sz="quarter" idx="4"/>
          </p:nvPr>
        </p:nvSpPr>
        <p:spPr/>
        <p:txBody>
          <a:bodyPr/>
          <a:lstStyle/>
          <a:p>
            <a:pPr>
              <a:defRPr/>
            </a:pPr>
            <a:r>
              <a:rPr lang="en-US"/>
              <a:t>© Dr. Dave Hewitt 2010                www.learning-works.org.uk   T. +44 (0)1672 512914   info@learning-works.org.uk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90816A-D257-4AC2-AD81-46A2A6C6B536}" type="slidenum">
              <a:rPr lang="en-GB" altLang="en-US">
                <a:latin typeface="Times New Roman" pitchFamily="18" charset="0"/>
              </a:rPr>
              <a:pPr eaLnBrk="1" hangingPunct="1"/>
              <a:t>28</a:t>
            </a:fld>
            <a:endParaRPr lang="en-GB" alt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The symbol itself seems to be a problem, let alone beginning to do something with it.</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5472608" cy="1920213"/>
          </a:xfrm>
        </p:spPr>
        <p:txBody>
          <a:bodyPr>
            <a:noAutofit/>
          </a:bodyPr>
          <a:lstStyle>
            <a:lvl1pPr algn="ctr">
              <a:defRPr sz="48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691680" y="4270243"/>
            <a:ext cx="5472608" cy="982960"/>
          </a:xfrm>
        </p:spPr>
        <p:txBody>
          <a:bodyPr>
            <a:noAutofit/>
          </a:bodyPr>
          <a:lstStyle>
            <a:lvl1pPr marL="0" indent="0" algn="ctr">
              <a:buNone/>
              <a:defRPr sz="28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30618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48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11074"/>
            <a:ext cx="7772400" cy="1362075"/>
          </a:xfrm>
        </p:spPr>
        <p:txBody>
          <a:bodyPr anchor="t">
            <a:noAutofit/>
          </a:bodyPr>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042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5482952" cy="42290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84168" y="1604798"/>
            <a:ext cx="2602632" cy="364840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9524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25/05/2017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055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365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6547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5E0D44A-9CBE-402A-A149-D50454B5F5C0}" type="slidenum">
              <a:rPr lang="en-GB" altLang="en-US" smtClean="0"/>
              <a:pPr/>
              <a:t>‹#›</a:t>
            </a:fld>
            <a:r>
              <a:rPr lang="en-GB" altLang="en-US" smtClean="0"/>
              <a:t>Dave Hewitt</a:t>
            </a:r>
            <a:endParaRPr lang="en-US" altLang="en-US"/>
          </a:p>
        </p:txBody>
      </p:sp>
    </p:spTree>
    <p:extLst>
      <p:ext uri="{BB962C8B-B14F-4D97-AF65-F5344CB8AC3E}">
        <p14:creationId xmlns:p14="http://schemas.microsoft.com/office/powerpoint/2010/main" val="2460801343"/>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2290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25/05/2017</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00150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7" r:id="rId6"/>
    <p:sldLayoutId id="2147483669" r:id="rId7"/>
    <p:sldLayoutId id="2147483673" r:id="rId8"/>
  </p:sldLayoutIdLst>
  <p:txStyles>
    <p:titleStyle>
      <a:lvl1pPr algn="l" defTabSz="914400" rtl="0" eaLnBrk="1" latinLnBrk="0" hangingPunct="1">
        <a:spcBef>
          <a:spcPct val="0"/>
        </a:spcBef>
        <a:buNone/>
        <a:defRPr sz="4000" b="1" kern="1200">
          <a:solidFill>
            <a:srgbClr val="33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08" y="1988840"/>
            <a:ext cx="8856984" cy="1920213"/>
          </a:xfrm>
        </p:spPr>
        <p:txBody>
          <a:bodyPr>
            <a:normAutofit fontScale="90000"/>
          </a:bodyPr>
          <a:lstStyle/>
          <a:p>
            <a:r>
              <a:rPr lang="en-GB" b="1" dirty="0"/>
              <a:t>Learner difficulties with algebra: are they really about algebra and do they really have to be difficult?</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Dave Hewitt</a:t>
            </a:r>
          </a:p>
          <a:p>
            <a:r>
              <a:rPr lang="en-GB" dirty="0" smtClean="0"/>
              <a:t>Loughborough University</a:t>
            </a:r>
            <a:endParaRPr lang="en-GB" dirty="0"/>
          </a:p>
        </p:txBody>
      </p:sp>
    </p:spTree>
    <p:extLst>
      <p:ext uri="{BB962C8B-B14F-4D97-AF65-F5344CB8AC3E}">
        <p14:creationId xmlns:p14="http://schemas.microsoft.com/office/powerpoint/2010/main" val="38353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Equals sign</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4" y="2139564"/>
            <a:ext cx="9081853" cy="7853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30" y="3140968"/>
            <a:ext cx="4314828" cy="1872208"/>
          </a:xfrm>
          <a:prstGeom prst="rect">
            <a:avLst/>
          </a:prstGeom>
        </p:spPr>
      </p:pic>
      <p:sp>
        <p:nvSpPr>
          <p:cNvPr id="6" name="TextBox 5"/>
          <p:cNvSpPr txBox="1"/>
          <p:nvPr/>
        </p:nvSpPr>
        <p:spPr>
          <a:xfrm>
            <a:off x="323528" y="5476582"/>
            <a:ext cx="8496944" cy="369332"/>
          </a:xfrm>
          <a:prstGeom prst="rect">
            <a:avLst/>
          </a:prstGeom>
          <a:noFill/>
        </p:spPr>
        <p:txBody>
          <a:bodyPr wrap="square" rtlCol="0">
            <a:spAutoFit/>
          </a:bodyPr>
          <a:lstStyle/>
          <a:p>
            <a:r>
              <a:rPr lang="en-GB" dirty="0"/>
              <a:t>49 out of 80 teachers had </a:t>
            </a:r>
            <a:r>
              <a:rPr lang="en-GB" dirty="0" smtClean="0"/>
              <a:t>the </a:t>
            </a:r>
            <a:r>
              <a:rPr lang="en-GB" i="1" dirty="0" smtClean="0"/>
              <a:t>x</a:t>
            </a:r>
            <a:r>
              <a:rPr lang="en-GB" dirty="0" smtClean="0"/>
              <a:t> </a:t>
            </a:r>
            <a:r>
              <a:rPr lang="en-GB" dirty="0"/>
              <a:t>appearing on the </a:t>
            </a:r>
            <a:r>
              <a:rPr lang="en-GB" dirty="0" smtClean="0"/>
              <a:t>LHS (Hewitt, 2003) </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2314744586"/>
              </p:ext>
            </p:extLst>
          </p:nvPr>
        </p:nvGraphicFramePr>
        <p:xfrm>
          <a:off x="5940152" y="3312025"/>
          <a:ext cx="965448" cy="1701027"/>
        </p:xfrm>
        <a:graphic>
          <a:graphicData uri="http://schemas.openxmlformats.org/presentationml/2006/ole">
            <mc:AlternateContent xmlns:mc="http://schemas.openxmlformats.org/markup-compatibility/2006">
              <mc:Choice xmlns:v="urn:schemas-microsoft-com:vml" Requires="v">
                <p:oleObj spid="_x0000_s56357" name="Equation" r:id="rId5" imgW="533160" imgH="939600" progId="Equation.DSMT4">
                  <p:embed/>
                </p:oleObj>
              </mc:Choice>
              <mc:Fallback>
                <p:oleObj name="Equation" r:id="rId5" imgW="533160" imgH="939600" progId="Equation.DSMT4">
                  <p:embed/>
                  <p:pic>
                    <p:nvPicPr>
                      <p:cNvPr id="0" name=""/>
                      <p:cNvPicPr/>
                      <p:nvPr/>
                    </p:nvPicPr>
                    <p:blipFill>
                      <a:blip r:embed="rId6"/>
                      <a:stretch>
                        <a:fillRect/>
                      </a:stretch>
                    </p:blipFill>
                    <p:spPr>
                      <a:xfrm>
                        <a:off x="5940152" y="3312025"/>
                        <a:ext cx="965448" cy="1701027"/>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37368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Process/Object</a:t>
            </a:r>
            <a:endParaRPr lang="en-GB" dirty="0"/>
          </a:p>
        </p:txBody>
      </p:sp>
      <p:sp>
        <p:nvSpPr>
          <p:cNvPr id="3" name="Content Placeholder 2"/>
          <p:cNvSpPr>
            <a:spLocks noGrp="1"/>
          </p:cNvSpPr>
          <p:nvPr>
            <p:ph idx="1"/>
          </p:nvPr>
        </p:nvSpPr>
        <p:spPr/>
        <p:txBody>
          <a:bodyPr/>
          <a:lstStyle/>
          <a:p>
            <a:r>
              <a:rPr lang="en-GB" dirty="0" smtClean="0"/>
              <a:t>Process - product dilemma (Kieran, 1989)</a:t>
            </a:r>
          </a:p>
          <a:p>
            <a:r>
              <a:rPr lang="en-GB" dirty="0"/>
              <a:t>Process </a:t>
            </a:r>
            <a:r>
              <a:rPr lang="en-GB" dirty="0" smtClean="0"/>
              <a:t>- </a:t>
            </a:r>
            <a:r>
              <a:rPr lang="en-GB" dirty="0"/>
              <a:t>object dichotomy </a:t>
            </a:r>
            <a:r>
              <a:rPr lang="en-GB" dirty="0" smtClean="0"/>
              <a:t>(</a:t>
            </a:r>
            <a:r>
              <a:rPr lang="en-GB" dirty="0" err="1" smtClean="0"/>
              <a:t>Sfard</a:t>
            </a:r>
            <a:r>
              <a:rPr lang="en-GB" dirty="0" smtClean="0"/>
              <a:t> &amp; </a:t>
            </a:r>
            <a:r>
              <a:rPr lang="en-GB" dirty="0" err="1"/>
              <a:t>Linchevski</a:t>
            </a:r>
            <a:r>
              <a:rPr lang="en-GB" dirty="0"/>
              <a:t>, </a:t>
            </a:r>
            <a:r>
              <a:rPr lang="en-GB" dirty="0" smtClean="0"/>
              <a:t>1994)</a:t>
            </a:r>
          </a:p>
          <a:p>
            <a:endParaRPr lang="en-GB" dirty="0"/>
          </a:p>
          <a:p>
            <a:endParaRPr lang="en-GB" dirty="0" smtClean="0"/>
          </a:p>
          <a:p>
            <a:endParaRPr lang="en-GB" dirty="0"/>
          </a:p>
          <a:p>
            <a:endParaRPr lang="en-GB" dirty="0" smtClean="0"/>
          </a:p>
          <a:p>
            <a:r>
              <a:rPr lang="en-GB" dirty="0" smtClean="0"/>
              <a:t>Proceptual thinking (</a:t>
            </a:r>
            <a:r>
              <a:rPr lang="en-GB" dirty="0" err="1" smtClean="0"/>
              <a:t>Gray</a:t>
            </a:r>
            <a:r>
              <a:rPr lang="en-GB" dirty="0" smtClean="0"/>
              <a:t> &amp; Tall, 1994)</a:t>
            </a:r>
          </a:p>
          <a:p>
            <a:endParaRPr lang="en-GB" dirty="0"/>
          </a:p>
          <a:p>
            <a:endParaRPr lang="en-GB" dirty="0" smtClean="0"/>
          </a:p>
          <a:p>
            <a:endParaRPr lang="en-GB" b="1" i="1" dirty="0"/>
          </a:p>
        </p:txBody>
      </p:sp>
      <p:graphicFrame>
        <p:nvGraphicFramePr>
          <p:cNvPr id="4" name="Object 3"/>
          <p:cNvGraphicFramePr>
            <a:graphicFrameLocks noChangeAspect="1"/>
          </p:cNvGraphicFramePr>
          <p:nvPr>
            <p:extLst>
              <p:ext uri="{D42A27DB-BD31-4B8C-83A1-F6EECF244321}">
                <p14:modId xmlns:p14="http://schemas.microsoft.com/office/powerpoint/2010/main" val="3360179640"/>
              </p:ext>
            </p:extLst>
          </p:nvPr>
        </p:nvGraphicFramePr>
        <p:xfrm>
          <a:off x="3779044" y="3694113"/>
          <a:ext cx="1585913" cy="695325"/>
        </p:xfrm>
        <a:graphic>
          <a:graphicData uri="http://schemas.openxmlformats.org/presentationml/2006/ole">
            <mc:AlternateContent xmlns:mc="http://schemas.openxmlformats.org/markup-compatibility/2006">
              <mc:Choice xmlns:v="urn:schemas-microsoft-com:vml" Requires="v">
                <p:oleObj spid="_x0000_s53297" name="Equation" r:id="rId3" imgW="406080" imgH="177480" progId="Equation.DSMT4">
                  <p:embed/>
                </p:oleObj>
              </mc:Choice>
              <mc:Fallback>
                <p:oleObj name="Equation" r:id="rId3" imgW="406080" imgH="177480" progId="Equation.DSMT4">
                  <p:embed/>
                  <p:pic>
                    <p:nvPicPr>
                      <p:cNvPr id="0" name=""/>
                      <p:cNvPicPr/>
                      <p:nvPr/>
                    </p:nvPicPr>
                    <p:blipFill>
                      <a:blip r:embed="rId4"/>
                      <a:stretch>
                        <a:fillRect/>
                      </a:stretch>
                    </p:blipFill>
                    <p:spPr>
                      <a:xfrm>
                        <a:off x="3779044" y="3694113"/>
                        <a:ext cx="1585913" cy="695325"/>
                      </a:xfrm>
                      <a:prstGeom prst="rect">
                        <a:avLst/>
                      </a:prstGeom>
                    </p:spPr>
                  </p:pic>
                </p:oleObj>
              </mc:Fallback>
            </mc:AlternateContent>
          </a:graphicData>
        </a:graphic>
      </p:graphicFrame>
    </p:spTree>
    <p:extLst>
      <p:ext uri="{BB962C8B-B14F-4D97-AF65-F5344CB8AC3E}">
        <p14:creationId xmlns:p14="http://schemas.microsoft.com/office/powerpoint/2010/main" val="107898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Process over object</a:t>
            </a:r>
            <a:endParaRPr lang="en-GB"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737" y="2347912"/>
            <a:ext cx="72485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63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over object?</a:t>
            </a:r>
            <a:endParaRPr lang="en-GB"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172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5373216"/>
            <a:ext cx="2441694" cy="369332"/>
          </a:xfrm>
          <a:prstGeom prst="rect">
            <a:avLst/>
          </a:prstGeom>
          <a:noFill/>
        </p:spPr>
        <p:txBody>
          <a:bodyPr wrap="none" rtlCol="0">
            <a:spAutoFit/>
          </a:bodyPr>
          <a:lstStyle/>
          <a:p>
            <a:r>
              <a:rPr lang="en-GB" dirty="0" smtClean="0"/>
              <a:t>Gattegno (1963, p.78)</a:t>
            </a:r>
            <a:endParaRPr lang="en-GB" dirty="0"/>
          </a:p>
        </p:txBody>
      </p:sp>
    </p:spTree>
    <p:extLst>
      <p:ext uri="{BB962C8B-B14F-4D97-AF65-F5344CB8AC3E}">
        <p14:creationId xmlns:p14="http://schemas.microsoft.com/office/powerpoint/2010/main" val="356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Text Placeholder 3"/>
          <p:cNvSpPr>
            <a:spLocks noGrp="1"/>
          </p:cNvSpPr>
          <p:nvPr>
            <p:ph type="body" idx="1"/>
          </p:nvPr>
        </p:nvSpPr>
        <p:spPr/>
        <p:txBody>
          <a:bodyPr>
            <a:normAutofit fontScale="92500" lnSpcReduction="20000"/>
          </a:bodyPr>
          <a:lstStyle/>
          <a:p>
            <a:pPr algn="ctr">
              <a:spcBef>
                <a:spcPct val="0"/>
              </a:spcBef>
            </a:pPr>
            <a:r>
              <a:rPr lang="en-GB" sz="4000" b="1" dirty="0" smtClean="0">
                <a:solidFill>
                  <a:srgbClr val="330066"/>
                </a:solidFill>
                <a:latin typeface="+mj-lt"/>
                <a:ea typeface="+mj-ea"/>
                <a:cs typeface="+mj-cs"/>
              </a:rPr>
              <a:t>Working Arithmetically</a:t>
            </a:r>
          </a:p>
          <a:p>
            <a:pPr algn="ctr">
              <a:spcBef>
                <a:spcPct val="0"/>
              </a:spcBef>
            </a:pPr>
            <a:r>
              <a:rPr lang="en-GB" sz="4000" b="1" dirty="0" smtClean="0">
                <a:solidFill>
                  <a:srgbClr val="330066"/>
                </a:solidFill>
                <a:latin typeface="+mj-lt"/>
                <a:ea typeface="+mj-ea"/>
                <a:cs typeface="+mj-cs"/>
              </a:rPr>
              <a:t>and</a:t>
            </a:r>
          </a:p>
          <a:p>
            <a:pPr algn="ctr">
              <a:spcBef>
                <a:spcPct val="0"/>
              </a:spcBef>
            </a:pPr>
            <a:r>
              <a:rPr lang="en-GB" sz="4000" b="1" dirty="0" smtClean="0">
                <a:solidFill>
                  <a:srgbClr val="330066"/>
                </a:solidFill>
                <a:latin typeface="+mj-lt"/>
                <a:ea typeface="+mj-ea"/>
                <a:cs typeface="+mj-cs"/>
              </a:rPr>
              <a:t>Working Algebraically</a:t>
            </a:r>
            <a:endParaRPr lang="en-GB" sz="4000" b="1" dirty="0">
              <a:solidFill>
                <a:srgbClr val="330066"/>
              </a:solidFill>
              <a:latin typeface="+mj-lt"/>
              <a:ea typeface="+mj-ea"/>
              <a:cs typeface="+mj-cs"/>
            </a:endParaRPr>
          </a:p>
        </p:txBody>
      </p:sp>
    </p:spTree>
    <p:extLst>
      <p:ext uri="{BB962C8B-B14F-4D97-AF65-F5344CB8AC3E}">
        <p14:creationId xmlns:p14="http://schemas.microsoft.com/office/powerpoint/2010/main" val="7889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normAutofit/>
          </a:bodyPr>
          <a:lstStyle/>
          <a:p>
            <a:r>
              <a:rPr lang="en-GB" sz="4000" b="1" cap="all" dirty="0" smtClean="0">
                <a:solidFill>
                  <a:srgbClr val="330066"/>
                </a:solidFill>
                <a:latin typeface="+mj-lt"/>
                <a:ea typeface="+mj-ea"/>
                <a:cs typeface="+mj-cs"/>
              </a:rPr>
              <a:t>What is it to work algebraically?</a:t>
            </a:r>
            <a:endParaRPr lang="en-GB" sz="4000" b="1" cap="all" dirty="0">
              <a:solidFill>
                <a:srgbClr val="330066"/>
              </a:solidFill>
              <a:latin typeface="+mj-lt"/>
              <a:ea typeface="+mj-ea"/>
              <a:cs typeface="+mj-cs"/>
            </a:endParaRPr>
          </a:p>
        </p:txBody>
      </p:sp>
    </p:spTree>
    <p:extLst>
      <p:ext uri="{BB962C8B-B14F-4D97-AF65-F5344CB8AC3E}">
        <p14:creationId xmlns:p14="http://schemas.microsoft.com/office/powerpoint/2010/main" val="9492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algebra?</a:t>
            </a:r>
            <a:endParaRPr lang="en-GB" dirty="0"/>
          </a:p>
        </p:txBody>
      </p:sp>
      <p:sp>
        <p:nvSpPr>
          <p:cNvPr id="3" name="Content Placeholder 2"/>
          <p:cNvSpPr>
            <a:spLocks noGrp="1"/>
          </p:cNvSpPr>
          <p:nvPr>
            <p:ph idx="1"/>
          </p:nvPr>
        </p:nvSpPr>
        <p:spPr/>
        <p:txBody>
          <a:bodyPr>
            <a:normAutofit fontScale="92500" lnSpcReduction="20000"/>
          </a:bodyPr>
          <a:lstStyle/>
          <a:p>
            <a:r>
              <a:rPr lang="en-GB" dirty="0"/>
              <a:t>Algebra as appearance of letters</a:t>
            </a:r>
          </a:p>
          <a:p>
            <a:r>
              <a:rPr lang="en-GB" dirty="0"/>
              <a:t>Algebra as working with equations with a letter on both sides of the </a:t>
            </a:r>
            <a:r>
              <a:rPr lang="en-GB" dirty="0" smtClean="0"/>
              <a:t>equation (</a:t>
            </a:r>
            <a:r>
              <a:rPr lang="en-GB" dirty="0" err="1" smtClean="0"/>
              <a:t>Filloy</a:t>
            </a:r>
            <a:r>
              <a:rPr lang="en-GB" dirty="0" smtClean="0"/>
              <a:t> &amp; Rojano</a:t>
            </a:r>
            <a:r>
              <a:rPr lang="en-GB" dirty="0"/>
              <a:t>,</a:t>
            </a:r>
            <a:r>
              <a:rPr lang="en-GB" dirty="0" smtClean="0"/>
              <a:t>1989)</a:t>
            </a:r>
            <a:endParaRPr lang="en-GB" dirty="0"/>
          </a:p>
          <a:p>
            <a:r>
              <a:rPr lang="en-GB" dirty="0"/>
              <a:t>Algebra as working with or on the </a:t>
            </a:r>
            <a:r>
              <a:rPr lang="en-GB" dirty="0" smtClean="0"/>
              <a:t>unknown (</a:t>
            </a:r>
            <a:r>
              <a:rPr lang="en-GB" dirty="0" err="1" smtClean="0"/>
              <a:t>Herscovics</a:t>
            </a:r>
            <a:r>
              <a:rPr lang="en-GB" dirty="0" smtClean="0"/>
              <a:t> &amp; </a:t>
            </a:r>
            <a:r>
              <a:rPr lang="en-GB" dirty="0" err="1" smtClean="0"/>
              <a:t>Linchevski</a:t>
            </a:r>
            <a:r>
              <a:rPr lang="en-GB" dirty="0" smtClean="0"/>
              <a:t>, 1994</a:t>
            </a:r>
            <a:r>
              <a:rPr lang="en-GB" dirty="0"/>
              <a:t>)</a:t>
            </a:r>
          </a:p>
          <a:p>
            <a:r>
              <a:rPr lang="en-GB" dirty="0"/>
              <a:t>Algebra as an expression of generality </a:t>
            </a:r>
            <a:r>
              <a:rPr lang="en-GB" dirty="0" smtClean="0"/>
              <a:t>mediated by actions</a:t>
            </a:r>
            <a:r>
              <a:rPr lang="en-GB" dirty="0"/>
              <a:t>, words and </a:t>
            </a:r>
            <a:r>
              <a:rPr lang="en-GB" dirty="0" smtClean="0"/>
              <a:t>gestures (Radford</a:t>
            </a:r>
            <a:r>
              <a:rPr lang="en-GB" dirty="0"/>
              <a:t>, </a:t>
            </a:r>
            <a:r>
              <a:rPr lang="en-GB" dirty="0" smtClean="0"/>
              <a:t>2009)</a:t>
            </a:r>
          </a:p>
          <a:p>
            <a:r>
              <a:rPr lang="en-GB" dirty="0" smtClean="0"/>
              <a:t>Algebra </a:t>
            </a:r>
            <a:r>
              <a:rPr lang="en-GB" dirty="0"/>
              <a:t>as seeing the general in the particular and the particular in the </a:t>
            </a:r>
            <a:r>
              <a:rPr lang="en-GB" dirty="0" smtClean="0"/>
              <a:t>general </a:t>
            </a:r>
            <a:r>
              <a:rPr lang="en-GB" dirty="0"/>
              <a:t>(Mason, 1996</a:t>
            </a:r>
            <a:r>
              <a:rPr lang="en-GB" dirty="0" smtClean="0"/>
              <a:t>)</a:t>
            </a:r>
          </a:p>
          <a:p>
            <a:r>
              <a:rPr lang="en-GB" dirty="0" smtClean="0"/>
              <a:t>Algebra </a:t>
            </a:r>
            <a:r>
              <a:rPr lang="en-GB" dirty="0"/>
              <a:t>as an attribute of the mind: operations upon </a:t>
            </a:r>
            <a:r>
              <a:rPr lang="en-GB" dirty="0" smtClean="0"/>
              <a:t>operations (Gattegno, 1988</a:t>
            </a:r>
            <a:r>
              <a:rPr lang="en-GB" dirty="0"/>
              <a:t>)</a:t>
            </a:r>
          </a:p>
        </p:txBody>
      </p:sp>
    </p:spTree>
    <p:extLst>
      <p:ext uri="{BB962C8B-B14F-4D97-AF65-F5344CB8AC3E}">
        <p14:creationId xmlns:p14="http://schemas.microsoft.com/office/powerpoint/2010/main" val="64846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Gattegno’s</a:t>
            </a:r>
            <a:r>
              <a:rPr lang="en-GB" dirty="0" smtClean="0"/>
              <a:t> definition</a:t>
            </a:r>
            <a:endParaRPr lang="en-GB" dirty="0"/>
          </a:p>
        </p:txBody>
      </p:sp>
      <p:sp>
        <p:nvSpPr>
          <p:cNvPr id="3" name="Content Placeholder 2"/>
          <p:cNvSpPr>
            <a:spLocks noGrp="1"/>
          </p:cNvSpPr>
          <p:nvPr>
            <p:ph idx="1"/>
          </p:nvPr>
        </p:nvSpPr>
        <p:spPr/>
        <p:txBody>
          <a:bodyPr/>
          <a:lstStyle/>
          <a:p>
            <a:r>
              <a:rPr lang="en-GB" dirty="0" smtClean="0"/>
              <a:t>Attribute of the mind</a:t>
            </a:r>
          </a:p>
          <a:p>
            <a:r>
              <a:rPr lang="en-GB" dirty="0" smtClean="0"/>
              <a:t>Viewing </a:t>
            </a:r>
            <a:r>
              <a:rPr lang="en-GB" dirty="0"/>
              <a:t>algebraic activity more widely and not just within </a:t>
            </a:r>
            <a:r>
              <a:rPr lang="en-GB" dirty="0" smtClean="0"/>
              <a:t>mathematics</a:t>
            </a:r>
          </a:p>
          <a:p>
            <a:r>
              <a:rPr lang="en-GB" dirty="0" smtClean="0"/>
              <a:t>Language</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8525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Language</a:t>
            </a:r>
            <a:endParaRPr lang="en-US" dirty="0"/>
          </a:p>
        </p:txBody>
      </p:sp>
      <p:sp>
        <p:nvSpPr>
          <p:cNvPr id="3" name="Content Placeholder 2"/>
          <p:cNvSpPr>
            <a:spLocks noGrp="1"/>
          </p:cNvSpPr>
          <p:nvPr>
            <p:ph idx="1"/>
          </p:nvPr>
        </p:nvSpPr>
        <p:spPr/>
        <p:txBody>
          <a:bodyPr rtlCol="0">
            <a:normAutofit/>
          </a:bodyPr>
          <a:lstStyle/>
          <a:p>
            <a:pPr>
              <a:defRPr/>
            </a:pPr>
            <a:r>
              <a:rPr lang="en-GB" dirty="0" smtClean="0"/>
              <a:t>“There are </a:t>
            </a:r>
            <a:r>
              <a:rPr lang="en-GB" dirty="0" err="1" smtClean="0"/>
              <a:t>sheeps</a:t>
            </a:r>
            <a:r>
              <a:rPr lang="en-GB" dirty="0" smtClean="0"/>
              <a:t> in the field.”</a:t>
            </a:r>
          </a:p>
          <a:p>
            <a:pPr eaLnBrk="1" fontAlgn="auto" hangingPunct="1">
              <a:spcAft>
                <a:spcPts val="0"/>
              </a:spcAft>
              <a:buFont typeface="Arial" pitchFamily="34" charset="0"/>
              <a:buChar char="•"/>
              <a:defRPr/>
            </a:pPr>
            <a:r>
              <a:rPr lang="en-GB" dirty="0" smtClean="0"/>
              <a:t>“I </a:t>
            </a:r>
            <a:r>
              <a:rPr lang="en-GB" dirty="0" err="1" smtClean="0"/>
              <a:t>goed</a:t>
            </a:r>
            <a:r>
              <a:rPr lang="en-GB" dirty="0" smtClean="0"/>
              <a:t> to the park yesterday.”</a:t>
            </a:r>
          </a:p>
        </p:txBody>
      </p:sp>
    </p:spTree>
    <p:extLst>
      <p:ext uri="{BB962C8B-B14F-4D97-AF65-F5344CB8AC3E}">
        <p14:creationId xmlns:p14="http://schemas.microsoft.com/office/powerpoint/2010/main" val="34483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4" name="Oval 3"/>
          <p:cNvSpPr/>
          <p:nvPr/>
        </p:nvSpPr>
        <p:spPr>
          <a:xfrm>
            <a:off x="1216234" y="2091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485808" y="316160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88478" y="2920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52262" y="314096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7208" y="25413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08618"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144416" y="32035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11970" y="27699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15816"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13734" y="2472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6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0"/>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14"/>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13"/>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1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0 0 L 0.25 0 E" pathEditMode="relative" ptsTypes="">
                                      <p:cBhvr>
                                        <p:cTn id="16" dur="2000" fill="hold"/>
                                        <p:tgtEl>
                                          <p:spTgt spid="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0 0 L 0.25 0 E" pathEditMode="relative" ptsTypes="">
                                      <p:cBhvr>
                                        <p:cTn id="20" dur="2000" fill="hold"/>
                                        <p:tgtEl>
                                          <p:spTgt spid="9"/>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question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What difficulties do school students really have with algebra?</a:t>
            </a:r>
            <a:endParaRPr lang="en-GB" dirty="0"/>
          </a:p>
        </p:txBody>
      </p:sp>
    </p:spTree>
    <p:extLst>
      <p:ext uri="{BB962C8B-B14F-4D97-AF65-F5344CB8AC3E}">
        <p14:creationId xmlns:p14="http://schemas.microsoft.com/office/powerpoint/2010/main" val="315023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4" name="Oval 3"/>
          <p:cNvSpPr/>
          <p:nvPr/>
        </p:nvSpPr>
        <p:spPr>
          <a:xfrm>
            <a:off x="1216234" y="2091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485808" y="316160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88478" y="2920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52262" y="314096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7208" y="25413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08618"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144416" y="32035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11970" y="27699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15816"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13734" y="2472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51665" y="4313158"/>
            <a:ext cx="1040670" cy="1015663"/>
          </a:xfrm>
          <a:prstGeom prst="rect">
            <a:avLst/>
          </a:prstGeom>
          <a:noFill/>
        </p:spPr>
        <p:txBody>
          <a:bodyPr wrap="none" rtlCol="0">
            <a:spAutoFit/>
          </a:bodyPr>
          <a:lstStyle/>
          <a:p>
            <a:r>
              <a:rPr lang="en-GB" sz="6000" dirty="0" smtClean="0"/>
              <a:t>10</a:t>
            </a:r>
            <a:endParaRPr lang="en-GB" sz="6000" dirty="0"/>
          </a:p>
        </p:txBody>
      </p:sp>
      <p:sp>
        <p:nvSpPr>
          <p:cNvPr id="15" name="TextBox 14"/>
          <p:cNvSpPr txBox="1"/>
          <p:nvPr/>
        </p:nvSpPr>
        <p:spPr>
          <a:xfrm>
            <a:off x="3614046" y="4296975"/>
            <a:ext cx="1915909" cy="1015663"/>
          </a:xfrm>
          <a:prstGeom prst="rect">
            <a:avLst/>
          </a:prstGeom>
          <a:noFill/>
        </p:spPr>
        <p:txBody>
          <a:bodyPr wrap="none" rtlCol="0">
            <a:spAutoFit/>
          </a:bodyPr>
          <a:lstStyle/>
          <a:p>
            <a:r>
              <a:rPr lang="en-GB" sz="6000" dirty="0" smtClean="0"/>
              <a:t>6 + 4</a:t>
            </a:r>
            <a:endParaRPr lang="en-GB" sz="6000" dirty="0"/>
          </a:p>
        </p:txBody>
      </p:sp>
      <p:sp>
        <p:nvSpPr>
          <p:cNvPr id="16" name="TextBox 15"/>
          <p:cNvSpPr txBox="1"/>
          <p:nvPr/>
        </p:nvSpPr>
        <p:spPr>
          <a:xfrm>
            <a:off x="3614046" y="4281666"/>
            <a:ext cx="1915909" cy="1015663"/>
          </a:xfrm>
          <a:prstGeom prst="rect">
            <a:avLst/>
          </a:prstGeom>
          <a:noFill/>
        </p:spPr>
        <p:txBody>
          <a:bodyPr wrap="none" rtlCol="0">
            <a:spAutoFit/>
          </a:bodyPr>
          <a:lstStyle/>
          <a:p>
            <a:r>
              <a:rPr lang="en-GB" sz="6000" dirty="0" smtClean="0"/>
              <a:t>5 + 5</a:t>
            </a:r>
            <a:endParaRPr lang="en-GB" sz="6000" dirty="0"/>
          </a:p>
        </p:txBody>
      </p:sp>
      <p:sp>
        <p:nvSpPr>
          <p:cNvPr id="17" name="TextBox 16"/>
          <p:cNvSpPr txBox="1"/>
          <p:nvPr/>
        </p:nvSpPr>
        <p:spPr>
          <a:xfrm>
            <a:off x="3614046" y="4293096"/>
            <a:ext cx="1915909" cy="1015663"/>
          </a:xfrm>
          <a:prstGeom prst="rect">
            <a:avLst/>
          </a:prstGeom>
          <a:noFill/>
        </p:spPr>
        <p:txBody>
          <a:bodyPr wrap="none" rtlCol="0">
            <a:spAutoFit/>
          </a:bodyPr>
          <a:lstStyle/>
          <a:p>
            <a:r>
              <a:rPr lang="en-GB" sz="6000" dirty="0" smtClean="0"/>
              <a:t>3 + 7</a:t>
            </a:r>
            <a:endParaRPr lang="en-GB" sz="6000" dirty="0"/>
          </a:p>
        </p:txBody>
      </p:sp>
    </p:spTree>
    <p:extLst>
      <p:ext uri="{BB962C8B-B14F-4D97-AF65-F5344CB8AC3E}">
        <p14:creationId xmlns:p14="http://schemas.microsoft.com/office/powerpoint/2010/main" val="383327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 0 L 0.25 0 E" pathEditMode="relative" ptsTypes="">
                                      <p:cBhvr>
                                        <p:cTn id="11" dur="2000" fill="hold"/>
                                        <p:tgtEl>
                                          <p:spTgt spid="10"/>
                                        </p:tgtEl>
                                        <p:attrNameLst>
                                          <p:attrName>ppt_x</p:attrName>
                                          <p:attrName>ppt_y</p:attrName>
                                        </p:attrNameLst>
                                      </p:cBhvr>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 fill="hold"/>
                                        <p:tgtEl>
                                          <p:spTgt spid="14"/>
                                        </p:tgtEl>
                                        <p:attrNameLst>
                                          <p:attrName>ppt_x</p:attrName>
                                          <p:attrName>ppt_y</p:attrName>
                                        </p:attrNameLst>
                                      </p:cBhvr>
                                    </p:animMotion>
                                  </p:childTnLst>
                                </p:cTn>
                              </p:par>
                              <p:par>
                                <p:cTn id="14" presetID="63" presetClass="path" presetSubtype="0" accel="50000" decel="50000" fill="hold" grpId="0" nodeType="withEffect">
                                  <p:stCondLst>
                                    <p:cond delay="0"/>
                                  </p:stCondLst>
                                  <p:childTnLst>
                                    <p:animMotion origin="layout" path="M 0 0 L 0.25 0 E" pathEditMode="relative" ptsTypes="">
                                      <p:cBhvr>
                                        <p:cTn id="15" dur="2000" fill="hold"/>
                                        <p:tgtEl>
                                          <p:spTgt spid="13"/>
                                        </p:tgtEl>
                                        <p:attrNameLst>
                                          <p:attrName>ppt_x</p:attrName>
                                          <p:attrName>ppt_y</p:attrName>
                                        </p:attrNameLst>
                                      </p:cBhvr>
                                    </p:animMotion>
                                  </p:childTnLst>
                                </p:cTn>
                              </p:par>
                              <p:par>
                                <p:cTn id="16" presetID="63" presetClass="path" presetSubtype="0" accel="50000" decel="50000" fill="hold" grpId="0" nodeType="withEffect">
                                  <p:stCondLst>
                                    <p:cond delay="0"/>
                                  </p:stCondLst>
                                  <p:childTnLst>
                                    <p:animMotion origin="layout" path="M 0 0 L 0.25 0 E" pathEditMode="relative" ptsTypes="">
                                      <p:cBhvr>
                                        <p:cTn id="17" dur="2000" fill="hold"/>
                                        <p:tgtEl>
                                          <p:spTgt spid="12"/>
                                        </p:tgtEl>
                                        <p:attrNameLst>
                                          <p:attrName>ppt_x</p:attrName>
                                          <p:attrName>ppt_y</p:attrName>
                                        </p:attrNameLst>
                                      </p:cBhvr>
                                    </p:animMotion>
                                  </p:childTnLst>
                                </p:cTn>
                              </p:par>
                            </p:childTnLst>
                          </p:cTn>
                        </p:par>
                        <p:par>
                          <p:cTn id="18" fill="hold">
                            <p:stCondLst>
                              <p:cond delay="2000"/>
                            </p:stCondLst>
                            <p:childTnLst>
                              <p:par>
                                <p:cTn id="19" presetID="10" presetClass="exit" presetSubtype="0" fill="hold" grpId="1" nodeType="afterEffect">
                                  <p:stCondLst>
                                    <p:cond delay="0"/>
                                  </p:stCondLst>
                                  <p:childTnLst>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0" nodeType="clickEffect">
                                  <p:stCondLst>
                                    <p:cond delay="0"/>
                                  </p:stCondLst>
                                  <p:childTnLst>
                                    <p:animMotion origin="layout" path="M 0 0 L 0.25 0 E" pathEditMode="relative" ptsTypes="">
                                      <p:cBhvr>
                                        <p:cTn id="29" dur="2000" fill="hold"/>
                                        <p:tgtEl>
                                          <p:spTgt spid="5"/>
                                        </p:tgtEl>
                                        <p:attrNameLst>
                                          <p:attrName>ppt_x</p:attrName>
                                          <p:attrName>ppt_y</p:attrName>
                                        </p:attrNameLst>
                                      </p:cBhvr>
                                    </p:animMotion>
                                  </p:childTnLst>
                                </p:cTn>
                              </p:par>
                            </p:childTnLst>
                          </p:cTn>
                        </p:par>
                        <p:par>
                          <p:cTn id="30" fill="hold">
                            <p:stCondLst>
                              <p:cond delay="2000"/>
                            </p:stCondLst>
                            <p:childTnLst>
                              <p:par>
                                <p:cTn id="31" presetID="10" presetClass="exit" presetSubtype="0" fill="hold" grpId="1" nodeType="after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0" nodeType="clickEffect">
                                  <p:stCondLst>
                                    <p:cond delay="0"/>
                                  </p:stCondLst>
                                  <p:childTnLst>
                                    <p:animMotion origin="layout" path="M 0 0 L 0.25 0 E" pathEditMode="relative" ptsTypes="">
                                      <p:cBhvr>
                                        <p:cTn id="41" dur="2000" fill="hold"/>
                                        <p:tgtEl>
                                          <p:spTgt spid="9"/>
                                        </p:tgtEl>
                                        <p:attrNameLst>
                                          <p:attrName>ppt_x</p:attrName>
                                          <p:attrName>ppt_y</p:attrName>
                                        </p:attrNameLst>
                                      </p:cBhvr>
                                    </p:animMotion>
                                  </p:childTnLst>
                                </p:cTn>
                              </p:par>
                              <p:par>
                                <p:cTn id="42" presetID="63" presetClass="path" presetSubtype="0" accel="50000" decel="50000" fill="hold" grpId="0" nodeType="withEffect">
                                  <p:stCondLst>
                                    <p:cond delay="0"/>
                                  </p:stCondLst>
                                  <p:childTnLst>
                                    <p:animMotion origin="layout" path="M 0 0 L 0.25 0 E" pathEditMode="relative" ptsTypes="">
                                      <p:cBhvr>
                                        <p:cTn id="43" dur="2000" fill="hold"/>
                                        <p:tgtEl>
                                          <p:spTgt spid="8"/>
                                        </p:tgtEl>
                                        <p:attrNameLst>
                                          <p:attrName>ppt_x</p:attrName>
                                          <p:attrName>ppt_y</p:attrName>
                                        </p:attrNameLst>
                                      </p:cBhvr>
                                    </p:animMotion>
                                  </p:childTnLst>
                                </p:cTn>
                              </p:par>
                            </p:childTnLst>
                          </p:cTn>
                        </p:par>
                        <p:par>
                          <p:cTn id="44" fill="hold">
                            <p:stCondLst>
                              <p:cond delay="2000"/>
                            </p:stCondLst>
                            <p:childTnLst>
                              <p:par>
                                <p:cTn id="45" presetID="10" presetClass="exit" presetSubtype="0" fill="hold" grpId="1" nodeType="afterEffect">
                                  <p:stCondLst>
                                    <p:cond delay="0"/>
                                  </p:stCondLst>
                                  <p:childTnLst>
                                    <p:animEffect transition="out" filter="fade">
                                      <p:cBhvr>
                                        <p:cTn id="46" dur="1000"/>
                                        <p:tgtEl>
                                          <p:spTgt spid="16"/>
                                        </p:tgtEl>
                                      </p:cBhvr>
                                    </p:animEffect>
                                    <p:set>
                                      <p:cBhvr>
                                        <p:cTn id="47" dur="1" fill="hold">
                                          <p:stCondLst>
                                            <p:cond delay="999"/>
                                          </p:stCondLst>
                                        </p:cTn>
                                        <p:tgtEl>
                                          <p:spTgt spid="16"/>
                                        </p:tgtEl>
                                        <p:attrNameLst>
                                          <p:attrName>style.visibility</p:attrName>
                                        </p:attrNameLst>
                                      </p:cBhvr>
                                      <p:to>
                                        <p:strVal val="hidden"/>
                                      </p:to>
                                    </p:se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3" grpId="0"/>
      <p:bldP spid="3" grpId="1"/>
      <p:bldP spid="15" grpId="0"/>
      <p:bldP spid="15" grpId="1"/>
      <p:bldP spid="16" grpId="0"/>
      <p:bldP spid="16" grpId="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4" name="Oval 3"/>
          <p:cNvSpPr/>
          <p:nvPr/>
        </p:nvSpPr>
        <p:spPr>
          <a:xfrm>
            <a:off x="1216234" y="2091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485808" y="316160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88478" y="2920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52262" y="314096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7208" y="25413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08618"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144416" y="32035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11970" y="27699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15816"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13734" y="2472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51665" y="4313158"/>
            <a:ext cx="1040670" cy="1015663"/>
          </a:xfrm>
          <a:prstGeom prst="rect">
            <a:avLst/>
          </a:prstGeom>
          <a:noFill/>
        </p:spPr>
        <p:txBody>
          <a:bodyPr wrap="none" rtlCol="0">
            <a:spAutoFit/>
          </a:bodyPr>
          <a:lstStyle/>
          <a:p>
            <a:r>
              <a:rPr lang="en-GB" sz="6000" dirty="0" smtClean="0"/>
              <a:t>10</a:t>
            </a:r>
            <a:endParaRPr lang="en-GB" sz="6000" dirty="0"/>
          </a:p>
        </p:txBody>
      </p:sp>
      <p:sp>
        <p:nvSpPr>
          <p:cNvPr id="15" name="TextBox 14"/>
          <p:cNvSpPr txBox="1"/>
          <p:nvPr/>
        </p:nvSpPr>
        <p:spPr>
          <a:xfrm>
            <a:off x="3614046" y="4296975"/>
            <a:ext cx="1915909" cy="1015663"/>
          </a:xfrm>
          <a:prstGeom prst="rect">
            <a:avLst/>
          </a:prstGeom>
          <a:noFill/>
        </p:spPr>
        <p:txBody>
          <a:bodyPr wrap="none" rtlCol="0">
            <a:spAutoFit/>
          </a:bodyPr>
          <a:lstStyle/>
          <a:p>
            <a:r>
              <a:rPr lang="en-GB" sz="6000" dirty="0" smtClean="0"/>
              <a:t>6 + 4</a:t>
            </a:r>
            <a:endParaRPr lang="en-GB" sz="6000" dirty="0"/>
          </a:p>
        </p:txBody>
      </p:sp>
      <p:sp>
        <p:nvSpPr>
          <p:cNvPr id="16" name="TextBox 15"/>
          <p:cNvSpPr txBox="1"/>
          <p:nvPr/>
        </p:nvSpPr>
        <p:spPr>
          <a:xfrm>
            <a:off x="3614046" y="4281666"/>
            <a:ext cx="1915909" cy="1015663"/>
          </a:xfrm>
          <a:prstGeom prst="rect">
            <a:avLst/>
          </a:prstGeom>
          <a:noFill/>
        </p:spPr>
        <p:txBody>
          <a:bodyPr wrap="none" rtlCol="0">
            <a:spAutoFit/>
          </a:bodyPr>
          <a:lstStyle/>
          <a:p>
            <a:r>
              <a:rPr lang="en-GB" sz="6000" dirty="0" smtClean="0"/>
              <a:t>5 + 5</a:t>
            </a:r>
            <a:endParaRPr lang="en-GB" sz="6000" dirty="0"/>
          </a:p>
        </p:txBody>
      </p:sp>
      <p:sp>
        <p:nvSpPr>
          <p:cNvPr id="17" name="TextBox 16"/>
          <p:cNvSpPr txBox="1"/>
          <p:nvPr/>
        </p:nvSpPr>
        <p:spPr>
          <a:xfrm>
            <a:off x="3614046" y="4293096"/>
            <a:ext cx="1915909" cy="1015663"/>
          </a:xfrm>
          <a:prstGeom prst="rect">
            <a:avLst/>
          </a:prstGeom>
          <a:noFill/>
        </p:spPr>
        <p:txBody>
          <a:bodyPr wrap="none" rtlCol="0">
            <a:spAutoFit/>
          </a:bodyPr>
          <a:lstStyle/>
          <a:p>
            <a:r>
              <a:rPr lang="en-GB" sz="6000" dirty="0" smtClean="0"/>
              <a:t>3 + 7</a:t>
            </a:r>
            <a:endParaRPr lang="en-GB" sz="6000" dirty="0"/>
          </a:p>
        </p:txBody>
      </p:sp>
      <p:sp>
        <p:nvSpPr>
          <p:cNvPr id="11" name="TextBox 10"/>
          <p:cNvSpPr txBox="1"/>
          <p:nvPr/>
        </p:nvSpPr>
        <p:spPr>
          <a:xfrm>
            <a:off x="2234661" y="4293096"/>
            <a:ext cx="4674678" cy="1015663"/>
          </a:xfrm>
          <a:prstGeom prst="rect">
            <a:avLst/>
          </a:prstGeom>
          <a:noFill/>
        </p:spPr>
        <p:txBody>
          <a:bodyPr wrap="none" rtlCol="0">
            <a:spAutoFit/>
          </a:bodyPr>
          <a:lstStyle/>
          <a:p>
            <a:r>
              <a:rPr lang="en-GB" sz="6000" dirty="0" smtClean="0"/>
              <a:t>(6–1) + (4+1)</a:t>
            </a:r>
            <a:endParaRPr lang="en-GB" sz="6000" dirty="0"/>
          </a:p>
        </p:txBody>
      </p:sp>
      <p:sp>
        <p:nvSpPr>
          <p:cNvPr id="18" name="TextBox 17"/>
          <p:cNvSpPr txBox="1"/>
          <p:nvPr/>
        </p:nvSpPr>
        <p:spPr>
          <a:xfrm>
            <a:off x="2320422" y="4293096"/>
            <a:ext cx="4503156" cy="1015663"/>
          </a:xfrm>
          <a:prstGeom prst="rect">
            <a:avLst/>
          </a:prstGeom>
          <a:noFill/>
        </p:spPr>
        <p:txBody>
          <a:bodyPr wrap="none" rtlCol="0">
            <a:spAutoFit/>
          </a:bodyPr>
          <a:lstStyle/>
          <a:p>
            <a:r>
              <a:rPr lang="en-GB" sz="6000" dirty="0" smtClean="0"/>
              <a:t>(5-2) + (5+2)</a:t>
            </a:r>
            <a:endParaRPr lang="en-GB" sz="6000" dirty="0"/>
          </a:p>
        </p:txBody>
      </p:sp>
    </p:spTree>
    <p:extLst>
      <p:ext uri="{BB962C8B-B14F-4D97-AF65-F5344CB8AC3E}">
        <p14:creationId xmlns:p14="http://schemas.microsoft.com/office/powerpoint/2010/main" val="120824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 0 L 0.25 0 E" pathEditMode="relative" ptsTypes="">
                                      <p:cBhvr>
                                        <p:cTn id="11" dur="2000" fill="hold"/>
                                        <p:tgtEl>
                                          <p:spTgt spid="10"/>
                                        </p:tgtEl>
                                        <p:attrNameLst>
                                          <p:attrName>ppt_x</p:attrName>
                                          <p:attrName>ppt_y</p:attrName>
                                        </p:attrNameLst>
                                      </p:cBhvr>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 fill="hold"/>
                                        <p:tgtEl>
                                          <p:spTgt spid="14"/>
                                        </p:tgtEl>
                                        <p:attrNameLst>
                                          <p:attrName>ppt_x</p:attrName>
                                          <p:attrName>ppt_y</p:attrName>
                                        </p:attrNameLst>
                                      </p:cBhvr>
                                    </p:animMotion>
                                  </p:childTnLst>
                                </p:cTn>
                              </p:par>
                              <p:par>
                                <p:cTn id="14" presetID="63" presetClass="path" presetSubtype="0" accel="50000" decel="50000" fill="hold" grpId="0" nodeType="withEffect">
                                  <p:stCondLst>
                                    <p:cond delay="0"/>
                                  </p:stCondLst>
                                  <p:childTnLst>
                                    <p:animMotion origin="layout" path="M 0 0 L 0.25 0 E" pathEditMode="relative" ptsTypes="">
                                      <p:cBhvr>
                                        <p:cTn id="15" dur="2000" fill="hold"/>
                                        <p:tgtEl>
                                          <p:spTgt spid="13"/>
                                        </p:tgtEl>
                                        <p:attrNameLst>
                                          <p:attrName>ppt_x</p:attrName>
                                          <p:attrName>ppt_y</p:attrName>
                                        </p:attrNameLst>
                                      </p:cBhvr>
                                    </p:animMotion>
                                  </p:childTnLst>
                                </p:cTn>
                              </p:par>
                              <p:par>
                                <p:cTn id="16" presetID="63" presetClass="path" presetSubtype="0" accel="50000" decel="50000" fill="hold" grpId="0" nodeType="withEffect">
                                  <p:stCondLst>
                                    <p:cond delay="0"/>
                                  </p:stCondLst>
                                  <p:childTnLst>
                                    <p:animMotion origin="layout" path="M 0 0 L 0.25 0 E" pathEditMode="relative" ptsTypes="">
                                      <p:cBhvr>
                                        <p:cTn id="17" dur="2000" fill="hold"/>
                                        <p:tgtEl>
                                          <p:spTgt spid="12"/>
                                        </p:tgtEl>
                                        <p:attrNameLst>
                                          <p:attrName>ppt_x</p:attrName>
                                          <p:attrName>ppt_y</p:attrName>
                                        </p:attrNameLst>
                                      </p:cBhvr>
                                    </p:animMotion>
                                  </p:childTnLst>
                                </p:cTn>
                              </p:par>
                            </p:childTnLst>
                          </p:cTn>
                        </p:par>
                        <p:par>
                          <p:cTn id="18" fill="hold">
                            <p:stCondLst>
                              <p:cond delay="2000"/>
                            </p:stCondLst>
                            <p:childTnLst>
                              <p:par>
                                <p:cTn id="19" presetID="10" presetClass="exit" presetSubtype="0" fill="hold" grpId="1" nodeType="afterEffect">
                                  <p:stCondLst>
                                    <p:cond delay="0"/>
                                  </p:stCondLst>
                                  <p:childTnLst>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0" nodeType="clickEffect">
                                  <p:stCondLst>
                                    <p:cond delay="0"/>
                                  </p:stCondLst>
                                  <p:childTnLst>
                                    <p:animMotion origin="layout" path="M 0 0 L 0.25 0 E" pathEditMode="relative" ptsTypes="">
                                      <p:cBhvr>
                                        <p:cTn id="29" dur="2000" fill="hold"/>
                                        <p:tgtEl>
                                          <p:spTgt spid="5"/>
                                        </p:tgtEl>
                                        <p:attrNameLst>
                                          <p:attrName>ppt_x</p:attrName>
                                          <p:attrName>ppt_y</p:attrName>
                                        </p:attrNameLst>
                                      </p:cBhvr>
                                    </p:animMotion>
                                  </p:childTnLst>
                                </p:cTn>
                              </p:par>
                              <p:par>
                                <p:cTn id="30" presetID="10" presetClass="exit" presetSubtype="0" fill="hold" grpId="1" nodeType="withEffect">
                                  <p:stCondLst>
                                    <p:cond delay="0"/>
                                  </p:stCondLst>
                                  <p:childTnLst>
                                    <p:animEffect transition="out" filter="fade">
                                      <p:cBhvr>
                                        <p:cTn id="31" dur="1000"/>
                                        <p:tgtEl>
                                          <p:spTgt spid="15"/>
                                        </p:tgtEl>
                                      </p:cBhvr>
                                    </p:animEffect>
                                    <p:set>
                                      <p:cBhvr>
                                        <p:cTn id="32" dur="1" fill="hold">
                                          <p:stCondLst>
                                            <p:cond delay="999"/>
                                          </p:stCondLst>
                                        </p:cTn>
                                        <p:tgtEl>
                                          <p:spTgt spid="1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0" nodeType="clickEffect">
                                  <p:stCondLst>
                                    <p:cond delay="0"/>
                                  </p:stCondLst>
                                  <p:childTnLst>
                                    <p:animMotion origin="layout" path="M 0 0 L 0.25 0 E" pathEditMode="relative" ptsTypes="">
                                      <p:cBhvr>
                                        <p:cTn id="47" dur="2000" fill="hold"/>
                                        <p:tgtEl>
                                          <p:spTgt spid="9"/>
                                        </p:tgtEl>
                                        <p:attrNameLst>
                                          <p:attrName>ppt_x</p:attrName>
                                          <p:attrName>ppt_y</p:attrName>
                                        </p:attrNameLst>
                                      </p:cBhvr>
                                    </p:animMotion>
                                  </p:childTnLst>
                                </p:cTn>
                              </p:par>
                              <p:par>
                                <p:cTn id="48" presetID="63" presetClass="path" presetSubtype="0" accel="50000" decel="50000" fill="hold" grpId="0" nodeType="withEffect">
                                  <p:stCondLst>
                                    <p:cond delay="0"/>
                                  </p:stCondLst>
                                  <p:childTnLst>
                                    <p:animMotion origin="layout" path="M 0 0 L 0.25 0 E" pathEditMode="relative" ptsTypes="">
                                      <p:cBhvr>
                                        <p:cTn id="49" dur="2000" fill="hold"/>
                                        <p:tgtEl>
                                          <p:spTgt spid="8"/>
                                        </p:tgtEl>
                                        <p:attrNameLst>
                                          <p:attrName>ppt_x</p:attrName>
                                          <p:attrName>ppt_y</p:attrName>
                                        </p:attrNameLst>
                                      </p:cBhvr>
                                    </p:animMotion>
                                  </p:childTnLst>
                                </p:cTn>
                              </p:par>
                              <p:par>
                                <p:cTn id="50" presetID="10" presetClass="exit" presetSubtype="0" fill="hold" grpId="1" nodeType="withEffect">
                                  <p:stCondLst>
                                    <p:cond delay="0"/>
                                  </p:stCondLst>
                                  <p:childTnLst>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18"/>
                                        </p:tgtEl>
                                      </p:cBhvr>
                                    </p:animEffect>
                                    <p:set>
                                      <p:cBhvr>
                                        <p:cTn id="60" dur="1" fill="hold">
                                          <p:stCondLst>
                                            <p:cond delay="999"/>
                                          </p:stCondLst>
                                        </p:cTn>
                                        <p:tgtEl>
                                          <p:spTgt spid="1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3" grpId="0"/>
      <p:bldP spid="3" grpId="1"/>
      <p:bldP spid="15" grpId="0"/>
      <p:bldP spid="15" grpId="1"/>
      <p:bldP spid="16" grpId="0"/>
      <p:bldP spid="16" grpId="1"/>
      <p:bldP spid="17" grpId="0"/>
      <p:bldP spid="11" grpId="0"/>
      <p:bldP spid="11" grpId="1"/>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4" name="Oval 3"/>
          <p:cNvSpPr/>
          <p:nvPr/>
        </p:nvSpPr>
        <p:spPr>
          <a:xfrm>
            <a:off x="1216234" y="2091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485808" y="316160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88478" y="2920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52262" y="314096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7208" y="25413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08618"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144416" y="32035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11970" y="27699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15816" y="20155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13734" y="24727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51665" y="4313158"/>
            <a:ext cx="1040670" cy="1015663"/>
          </a:xfrm>
          <a:prstGeom prst="rect">
            <a:avLst/>
          </a:prstGeom>
          <a:noFill/>
        </p:spPr>
        <p:txBody>
          <a:bodyPr wrap="none" rtlCol="0">
            <a:spAutoFit/>
          </a:bodyPr>
          <a:lstStyle/>
          <a:p>
            <a:r>
              <a:rPr lang="en-GB" sz="6000" dirty="0" smtClean="0"/>
              <a:t>10</a:t>
            </a:r>
            <a:endParaRPr lang="en-GB" sz="6000" dirty="0"/>
          </a:p>
        </p:txBody>
      </p:sp>
      <p:sp>
        <p:nvSpPr>
          <p:cNvPr id="15" name="TextBox 14"/>
          <p:cNvSpPr txBox="1"/>
          <p:nvPr/>
        </p:nvSpPr>
        <p:spPr>
          <a:xfrm>
            <a:off x="3614046" y="4296975"/>
            <a:ext cx="1915909" cy="1015663"/>
          </a:xfrm>
          <a:prstGeom prst="rect">
            <a:avLst/>
          </a:prstGeom>
          <a:noFill/>
        </p:spPr>
        <p:txBody>
          <a:bodyPr wrap="none" rtlCol="0">
            <a:spAutoFit/>
          </a:bodyPr>
          <a:lstStyle/>
          <a:p>
            <a:r>
              <a:rPr lang="en-GB" sz="6000" dirty="0" smtClean="0"/>
              <a:t>6 + 4</a:t>
            </a:r>
            <a:endParaRPr lang="en-GB" sz="6000" dirty="0"/>
          </a:p>
        </p:txBody>
      </p:sp>
      <p:sp>
        <p:nvSpPr>
          <p:cNvPr id="16" name="TextBox 15"/>
          <p:cNvSpPr txBox="1"/>
          <p:nvPr/>
        </p:nvSpPr>
        <p:spPr>
          <a:xfrm>
            <a:off x="3614046" y="4281666"/>
            <a:ext cx="1915909" cy="1015663"/>
          </a:xfrm>
          <a:prstGeom prst="rect">
            <a:avLst/>
          </a:prstGeom>
          <a:noFill/>
        </p:spPr>
        <p:txBody>
          <a:bodyPr wrap="none" rtlCol="0">
            <a:spAutoFit/>
          </a:bodyPr>
          <a:lstStyle/>
          <a:p>
            <a:r>
              <a:rPr lang="en-GB" sz="6000" dirty="0" smtClean="0"/>
              <a:t>5 + 5</a:t>
            </a:r>
            <a:endParaRPr lang="en-GB" sz="6000" dirty="0"/>
          </a:p>
        </p:txBody>
      </p:sp>
      <p:sp>
        <p:nvSpPr>
          <p:cNvPr id="17" name="TextBox 16"/>
          <p:cNvSpPr txBox="1"/>
          <p:nvPr/>
        </p:nvSpPr>
        <p:spPr>
          <a:xfrm>
            <a:off x="3614046" y="4293096"/>
            <a:ext cx="1915909" cy="1015663"/>
          </a:xfrm>
          <a:prstGeom prst="rect">
            <a:avLst/>
          </a:prstGeom>
          <a:noFill/>
        </p:spPr>
        <p:txBody>
          <a:bodyPr wrap="none" rtlCol="0">
            <a:spAutoFit/>
          </a:bodyPr>
          <a:lstStyle/>
          <a:p>
            <a:r>
              <a:rPr lang="en-GB" sz="6000" dirty="0" smtClean="0"/>
              <a:t>3 + 7</a:t>
            </a:r>
            <a:endParaRPr lang="en-GB" sz="6000" dirty="0"/>
          </a:p>
        </p:txBody>
      </p:sp>
      <p:sp>
        <p:nvSpPr>
          <p:cNvPr id="11" name="TextBox 10"/>
          <p:cNvSpPr txBox="1"/>
          <p:nvPr/>
        </p:nvSpPr>
        <p:spPr>
          <a:xfrm>
            <a:off x="2234661" y="4293096"/>
            <a:ext cx="4674678" cy="1015663"/>
          </a:xfrm>
          <a:prstGeom prst="rect">
            <a:avLst/>
          </a:prstGeom>
          <a:noFill/>
        </p:spPr>
        <p:txBody>
          <a:bodyPr wrap="none" rtlCol="0">
            <a:spAutoFit/>
          </a:bodyPr>
          <a:lstStyle/>
          <a:p>
            <a:r>
              <a:rPr lang="en-GB" sz="6000" dirty="0" smtClean="0"/>
              <a:t>(6–1) + (4+1)</a:t>
            </a:r>
            <a:endParaRPr lang="en-GB" sz="6000" dirty="0"/>
          </a:p>
        </p:txBody>
      </p:sp>
      <p:sp>
        <p:nvSpPr>
          <p:cNvPr id="18" name="TextBox 17"/>
          <p:cNvSpPr txBox="1"/>
          <p:nvPr/>
        </p:nvSpPr>
        <p:spPr>
          <a:xfrm>
            <a:off x="2320422" y="4293096"/>
            <a:ext cx="4503156" cy="1015663"/>
          </a:xfrm>
          <a:prstGeom prst="rect">
            <a:avLst/>
          </a:prstGeom>
          <a:noFill/>
        </p:spPr>
        <p:txBody>
          <a:bodyPr wrap="none" rtlCol="0">
            <a:spAutoFit/>
          </a:bodyPr>
          <a:lstStyle/>
          <a:p>
            <a:r>
              <a:rPr lang="en-GB" sz="6000" dirty="0" smtClean="0"/>
              <a:t>(5-2) + (5+2)</a:t>
            </a:r>
            <a:endParaRPr lang="en-GB" sz="6000" dirty="0"/>
          </a:p>
        </p:txBody>
      </p:sp>
      <p:sp>
        <p:nvSpPr>
          <p:cNvPr id="19" name="TextBox 18"/>
          <p:cNvSpPr txBox="1"/>
          <p:nvPr/>
        </p:nvSpPr>
        <p:spPr>
          <a:xfrm>
            <a:off x="2320422" y="4297268"/>
            <a:ext cx="4503156" cy="1015663"/>
          </a:xfrm>
          <a:prstGeom prst="rect">
            <a:avLst/>
          </a:prstGeom>
          <a:noFill/>
        </p:spPr>
        <p:txBody>
          <a:bodyPr wrap="none" rtlCol="0">
            <a:spAutoFit/>
          </a:bodyPr>
          <a:lstStyle/>
          <a:p>
            <a:r>
              <a:rPr lang="en-GB" sz="6000" dirty="0" smtClean="0"/>
              <a:t>(3-1) + (7+1)</a:t>
            </a:r>
            <a:endParaRPr lang="en-GB" sz="6000" dirty="0"/>
          </a:p>
        </p:txBody>
      </p:sp>
      <p:sp>
        <p:nvSpPr>
          <p:cNvPr id="20" name="TextBox 19"/>
          <p:cNvSpPr txBox="1"/>
          <p:nvPr/>
        </p:nvSpPr>
        <p:spPr>
          <a:xfrm>
            <a:off x="2320422" y="4297268"/>
            <a:ext cx="4503156" cy="1015663"/>
          </a:xfrm>
          <a:prstGeom prst="rect">
            <a:avLst/>
          </a:prstGeom>
          <a:noFill/>
        </p:spPr>
        <p:txBody>
          <a:bodyPr wrap="none" rtlCol="0">
            <a:spAutoFit/>
          </a:bodyPr>
          <a:lstStyle/>
          <a:p>
            <a:r>
              <a:rPr lang="en-GB" sz="6000" dirty="0" smtClean="0"/>
              <a:t>(3+3) + (7-3)</a:t>
            </a:r>
            <a:endParaRPr lang="en-GB" sz="6000" dirty="0"/>
          </a:p>
        </p:txBody>
      </p:sp>
      <p:sp>
        <p:nvSpPr>
          <p:cNvPr id="21" name="TextBox 20"/>
          <p:cNvSpPr txBox="1"/>
          <p:nvPr/>
        </p:nvSpPr>
        <p:spPr>
          <a:xfrm>
            <a:off x="2320422" y="4293096"/>
            <a:ext cx="4503156" cy="1015663"/>
          </a:xfrm>
          <a:prstGeom prst="rect">
            <a:avLst/>
          </a:prstGeom>
          <a:noFill/>
        </p:spPr>
        <p:txBody>
          <a:bodyPr wrap="none" rtlCol="0">
            <a:spAutoFit/>
          </a:bodyPr>
          <a:lstStyle/>
          <a:p>
            <a:r>
              <a:rPr lang="en-GB" sz="6000" dirty="0" smtClean="0"/>
              <a:t>(3+5) + (7-4)</a:t>
            </a:r>
            <a:endParaRPr lang="en-GB" sz="6000" dirty="0"/>
          </a:p>
        </p:txBody>
      </p:sp>
      <p:sp>
        <p:nvSpPr>
          <p:cNvPr id="22" name="TextBox 21"/>
          <p:cNvSpPr txBox="1"/>
          <p:nvPr/>
        </p:nvSpPr>
        <p:spPr>
          <a:xfrm>
            <a:off x="1454801" y="4293096"/>
            <a:ext cx="6234399" cy="1015663"/>
          </a:xfrm>
          <a:prstGeom prst="rect">
            <a:avLst/>
          </a:prstGeom>
          <a:noFill/>
        </p:spPr>
        <p:txBody>
          <a:bodyPr wrap="none" rtlCol="0">
            <a:spAutoFit/>
          </a:bodyPr>
          <a:lstStyle/>
          <a:p>
            <a:r>
              <a:rPr lang="en-GB" sz="6000" dirty="0" smtClean="0"/>
              <a:t>10 = (3+</a:t>
            </a:r>
            <a:r>
              <a:rPr lang="en-GB" sz="6000" i="1" dirty="0" smtClean="0"/>
              <a:t>n</a:t>
            </a:r>
            <a:r>
              <a:rPr lang="en-GB" sz="6000" dirty="0" smtClean="0"/>
              <a:t>) + (7-</a:t>
            </a:r>
            <a:r>
              <a:rPr lang="en-GB" sz="6000" i="1" dirty="0" smtClean="0"/>
              <a:t>n</a:t>
            </a:r>
            <a:r>
              <a:rPr lang="en-GB" sz="6000" dirty="0" smtClean="0"/>
              <a:t>)</a:t>
            </a:r>
            <a:endParaRPr lang="en-GB" sz="6000" dirty="0"/>
          </a:p>
        </p:txBody>
      </p:sp>
    </p:spTree>
    <p:extLst>
      <p:ext uri="{BB962C8B-B14F-4D97-AF65-F5344CB8AC3E}">
        <p14:creationId xmlns:p14="http://schemas.microsoft.com/office/powerpoint/2010/main" val="33056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 0 L 0.25 0 E" pathEditMode="relative" ptsTypes="">
                                      <p:cBhvr>
                                        <p:cTn id="11" dur="2000" fill="hold"/>
                                        <p:tgtEl>
                                          <p:spTgt spid="10"/>
                                        </p:tgtEl>
                                        <p:attrNameLst>
                                          <p:attrName>ppt_x</p:attrName>
                                          <p:attrName>ppt_y</p:attrName>
                                        </p:attrNameLst>
                                      </p:cBhvr>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 fill="hold"/>
                                        <p:tgtEl>
                                          <p:spTgt spid="14"/>
                                        </p:tgtEl>
                                        <p:attrNameLst>
                                          <p:attrName>ppt_x</p:attrName>
                                          <p:attrName>ppt_y</p:attrName>
                                        </p:attrNameLst>
                                      </p:cBhvr>
                                    </p:animMotion>
                                  </p:childTnLst>
                                </p:cTn>
                              </p:par>
                              <p:par>
                                <p:cTn id="14" presetID="63" presetClass="path" presetSubtype="0" accel="50000" decel="50000" fill="hold" grpId="0" nodeType="withEffect">
                                  <p:stCondLst>
                                    <p:cond delay="0"/>
                                  </p:stCondLst>
                                  <p:childTnLst>
                                    <p:animMotion origin="layout" path="M 0 0 L 0.25 0 E" pathEditMode="relative" ptsTypes="">
                                      <p:cBhvr>
                                        <p:cTn id="15" dur="2000" fill="hold"/>
                                        <p:tgtEl>
                                          <p:spTgt spid="13"/>
                                        </p:tgtEl>
                                        <p:attrNameLst>
                                          <p:attrName>ppt_x</p:attrName>
                                          <p:attrName>ppt_y</p:attrName>
                                        </p:attrNameLst>
                                      </p:cBhvr>
                                    </p:animMotion>
                                  </p:childTnLst>
                                </p:cTn>
                              </p:par>
                              <p:par>
                                <p:cTn id="16" presetID="63" presetClass="path" presetSubtype="0" accel="50000" decel="50000" fill="hold" grpId="0" nodeType="withEffect">
                                  <p:stCondLst>
                                    <p:cond delay="0"/>
                                  </p:stCondLst>
                                  <p:childTnLst>
                                    <p:animMotion origin="layout" path="M 0 0 L 0.25 0 E" pathEditMode="relative" ptsTypes="">
                                      <p:cBhvr>
                                        <p:cTn id="17" dur="2000" fill="hold"/>
                                        <p:tgtEl>
                                          <p:spTgt spid="12"/>
                                        </p:tgtEl>
                                        <p:attrNameLst>
                                          <p:attrName>ppt_x</p:attrName>
                                          <p:attrName>ppt_y</p:attrName>
                                        </p:attrNameLst>
                                      </p:cBhvr>
                                    </p:animMotion>
                                  </p:childTnLst>
                                </p:cTn>
                              </p:par>
                            </p:childTnLst>
                          </p:cTn>
                        </p:par>
                        <p:par>
                          <p:cTn id="18" fill="hold">
                            <p:stCondLst>
                              <p:cond delay="2000"/>
                            </p:stCondLst>
                            <p:childTnLst>
                              <p:par>
                                <p:cTn id="19" presetID="10" presetClass="exit" presetSubtype="0" fill="hold" grpId="1" nodeType="afterEffect">
                                  <p:stCondLst>
                                    <p:cond delay="0"/>
                                  </p:stCondLst>
                                  <p:childTnLst>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15"/>
                                        </p:tgtEl>
                                      </p:cBhvr>
                                    </p:animEffect>
                                    <p:set>
                                      <p:cBhvr>
                                        <p:cTn id="30" dur="1" fill="hold">
                                          <p:stCondLst>
                                            <p:cond delay="999"/>
                                          </p:stCondLst>
                                        </p:cTn>
                                        <p:tgtEl>
                                          <p:spTgt spid="15"/>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0" nodeType="clickEffect">
                                  <p:stCondLst>
                                    <p:cond delay="0"/>
                                  </p:stCondLst>
                                  <p:childTnLst>
                                    <p:animMotion origin="layout" path="M 0 0 L 0.25 0 E" pathEditMode="relative" ptsTypes="">
                                      <p:cBhvr>
                                        <p:cTn id="37" dur="2000" fill="hold"/>
                                        <p:tgtEl>
                                          <p:spTgt spid="5"/>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1000"/>
                                        <p:tgtEl>
                                          <p:spTgt spid="11"/>
                                        </p:tgtEl>
                                      </p:cBhvr>
                                    </p:animEffect>
                                    <p:set>
                                      <p:cBhvr>
                                        <p:cTn id="42" dur="1" fill="hold">
                                          <p:stCondLst>
                                            <p:cond delay="999"/>
                                          </p:stCondLst>
                                        </p:cTn>
                                        <p:tgtEl>
                                          <p:spTgt spid="11"/>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1000"/>
                                        <p:tgtEl>
                                          <p:spTgt spid="16"/>
                                        </p:tgtEl>
                                      </p:cBhvr>
                                    </p:animEffect>
                                    <p:set>
                                      <p:cBhvr>
                                        <p:cTn id="50" dur="1" fill="hold">
                                          <p:stCondLst>
                                            <p:cond delay="999"/>
                                          </p:stCondLst>
                                        </p:cTn>
                                        <p:tgtEl>
                                          <p:spTgt spid="16"/>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grpId="0" nodeType="clickEffect">
                                  <p:stCondLst>
                                    <p:cond delay="0"/>
                                  </p:stCondLst>
                                  <p:childTnLst>
                                    <p:animMotion origin="layout" path="M 0 0 L 0.25 0 E" pathEditMode="relative" ptsTypes="">
                                      <p:cBhvr>
                                        <p:cTn id="57" dur="2000" fill="hold"/>
                                        <p:tgtEl>
                                          <p:spTgt spid="9"/>
                                        </p:tgtEl>
                                        <p:attrNameLst>
                                          <p:attrName>ppt_x</p:attrName>
                                          <p:attrName>ppt_y</p:attrName>
                                        </p:attrNameLst>
                                      </p:cBhvr>
                                    </p:animMotion>
                                  </p:childTnLst>
                                </p:cTn>
                              </p:par>
                              <p:par>
                                <p:cTn id="58" presetID="63" presetClass="path" presetSubtype="0" accel="50000" decel="50000" fill="hold" grpId="0" nodeType="withEffect">
                                  <p:stCondLst>
                                    <p:cond delay="0"/>
                                  </p:stCondLst>
                                  <p:childTnLst>
                                    <p:animMotion origin="layout" path="M 0 0 L 0.25 0 E" pathEditMode="relative" ptsTypes="">
                                      <p:cBhvr>
                                        <p:cTn id="59" dur="2000" fill="hold"/>
                                        <p:tgtEl>
                                          <p:spTgt spid="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18"/>
                                        </p:tgtEl>
                                      </p:cBhvr>
                                    </p:animEffect>
                                    <p:set>
                                      <p:cBhvr>
                                        <p:cTn id="64" dur="1" fill="hold">
                                          <p:stCondLst>
                                            <p:cond delay="999"/>
                                          </p:stCondLst>
                                        </p:cTn>
                                        <p:tgtEl>
                                          <p:spTgt spid="18"/>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00"/>
                                        <p:tgtEl>
                                          <p:spTgt spid="17"/>
                                        </p:tgtEl>
                                      </p:cBhvr>
                                    </p:animEffect>
                                    <p:set>
                                      <p:cBhvr>
                                        <p:cTn id="72" dur="1" fill="hold">
                                          <p:stCondLst>
                                            <p:cond delay="999"/>
                                          </p:stCondLst>
                                        </p:cTn>
                                        <p:tgtEl>
                                          <p:spTgt spid="17"/>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1000"/>
                                        <p:tgtEl>
                                          <p:spTgt spid="19"/>
                                        </p:tgtEl>
                                      </p:cBhvr>
                                    </p:animEffect>
                                    <p:set>
                                      <p:cBhvr>
                                        <p:cTn id="80" dur="1" fill="hold">
                                          <p:stCondLst>
                                            <p:cond delay="999"/>
                                          </p:stCondLst>
                                        </p:cTn>
                                        <p:tgtEl>
                                          <p:spTgt spid="19"/>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1000"/>
                                        <p:tgtEl>
                                          <p:spTgt spid="20"/>
                                        </p:tgtEl>
                                      </p:cBhvr>
                                    </p:animEffect>
                                    <p:set>
                                      <p:cBhvr>
                                        <p:cTn id="88" dur="1" fill="hold">
                                          <p:stCondLst>
                                            <p:cond delay="999"/>
                                          </p:stCondLst>
                                        </p:cTn>
                                        <p:tgtEl>
                                          <p:spTgt spid="20"/>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1000"/>
                                        <p:tgtEl>
                                          <p:spTgt spid="21"/>
                                        </p:tgtEl>
                                      </p:cBhvr>
                                    </p:animEffect>
                                    <p:set>
                                      <p:cBhvr>
                                        <p:cTn id="96" dur="1" fill="hold">
                                          <p:stCondLst>
                                            <p:cond delay="999"/>
                                          </p:stCondLst>
                                        </p:cTn>
                                        <p:tgtEl>
                                          <p:spTgt spid="21"/>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3" grpId="0"/>
      <p:bldP spid="3" grpId="1"/>
      <p:bldP spid="15" grpId="0"/>
      <p:bldP spid="15" grpId="1"/>
      <p:bldP spid="16" grpId="0"/>
      <p:bldP spid="16" grpId="1"/>
      <p:bldP spid="17" grpId="0"/>
      <p:bldP spid="17" grpId="1"/>
      <p:bldP spid="11" grpId="0"/>
      <p:bldP spid="11" grpId="1"/>
      <p:bldP spid="18" grpId="0"/>
      <p:bldP spid="18" grpId="1"/>
      <p:bldP spid="19" grpId="0"/>
      <p:bldP spid="19" grpId="1"/>
      <p:bldP spid="20" grpId="0"/>
      <p:bldP spid="20" grpId="1"/>
      <p:bldP spid="21" grpId="0"/>
      <p:bldP spid="21" grpId="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3" name="Content Placeholder 2"/>
          <p:cNvSpPr>
            <a:spLocks noGrp="1"/>
          </p:cNvSpPr>
          <p:nvPr>
            <p:ph idx="1"/>
          </p:nvPr>
        </p:nvSpPr>
        <p:spPr/>
        <p:txBody>
          <a:bodyPr>
            <a:normAutofit/>
          </a:bodyPr>
          <a:lstStyle/>
          <a:p>
            <a:pPr marL="0" indent="0" algn="ctr" defTabSz="846138">
              <a:buNone/>
            </a:pPr>
            <a:r>
              <a:rPr lang="en-GB" sz="4800" dirty="0" smtClean="0"/>
              <a:t>10 = 6 + 4</a:t>
            </a:r>
          </a:p>
          <a:p>
            <a:pPr marL="3497263" lvl="8" indent="0" defTabSz="846138">
              <a:buNone/>
            </a:pPr>
            <a:r>
              <a:rPr lang="en-GB" sz="4800" dirty="0" smtClean="0"/>
              <a:t>= 5 + 5</a:t>
            </a:r>
          </a:p>
          <a:p>
            <a:pPr marL="3497263" lvl="8" indent="0" defTabSz="846138">
              <a:buNone/>
            </a:pPr>
            <a:r>
              <a:rPr lang="en-GB" sz="4800" dirty="0" smtClean="0"/>
              <a:t>= 3 + 7</a:t>
            </a:r>
          </a:p>
          <a:p>
            <a:pPr marL="3497263" lvl="8" indent="0" defTabSz="846138">
              <a:buNone/>
            </a:pPr>
            <a:r>
              <a:rPr lang="en-GB" sz="4800" dirty="0" smtClean="0"/>
              <a:t>= …</a:t>
            </a:r>
          </a:p>
        </p:txBody>
      </p:sp>
    </p:spTree>
    <p:extLst>
      <p:ext uri="{BB962C8B-B14F-4D97-AF65-F5344CB8AC3E}">
        <p14:creationId xmlns:p14="http://schemas.microsoft.com/office/powerpoint/2010/main" val="36775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algebraically on number</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			23 + 16</a:t>
            </a:r>
          </a:p>
          <a:p>
            <a:pPr marL="3943350" indent="0">
              <a:buNone/>
            </a:pPr>
            <a:r>
              <a:rPr lang="en-GB" dirty="0" smtClean="0"/>
              <a:t>= 22 + 17</a:t>
            </a:r>
          </a:p>
          <a:p>
            <a:pPr marL="3943350" indent="0">
              <a:buNone/>
            </a:pPr>
            <a:r>
              <a:rPr lang="en-GB" dirty="0" smtClean="0"/>
              <a:t>= 21 + 18</a:t>
            </a:r>
          </a:p>
          <a:p>
            <a:pPr marL="3943350" indent="0">
              <a:buNone/>
            </a:pPr>
            <a:r>
              <a:rPr lang="en-GB" dirty="0" smtClean="0"/>
              <a:t>= 20 + 19</a:t>
            </a:r>
          </a:p>
          <a:p>
            <a:pPr marL="3943350" indent="0">
              <a:buNone/>
            </a:pPr>
            <a:r>
              <a:rPr lang="en-GB" dirty="0" smtClean="0"/>
              <a:t>= 39</a:t>
            </a:r>
          </a:p>
          <a:p>
            <a:r>
              <a:rPr lang="en-GB" dirty="0" smtClean="0"/>
              <a:t>Use our algebraic awarenesses to transform one form into equivalent forms</a:t>
            </a:r>
          </a:p>
          <a:p>
            <a:r>
              <a:rPr lang="en-GB" dirty="0"/>
              <a:t>W</a:t>
            </a:r>
            <a:r>
              <a:rPr lang="en-GB" dirty="0" smtClean="0"/>
              <a:t>e make choices about which forms are more useful to us given a particular context</a:t>
            </a:r>
            <a:endParaRPr lang="en-GB" dirty="0"/>
          </a:p>
        </p:txBody>
      </p:sp>
    </p:spTree>
    <p:extLst>
      <p:ext uri="{BB962C8B-B14F-4D97-AF65-F5344CB8AC3E}">
        <p14:creationId xmlns:p14="http://schemas.microsoft.com/office/powerpoint/2010/main" val="456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Arithmetic and algebra</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sz="2000" dirty="0" smtClean="0"/>
          </a:p>
          <a:p>
            <a:pPr marL="0" indent="0">
              <a:buNone/>
            </a:pPr>
            <a:endParaRPr lang="en-GB" sz="2000" dirty="0"/>
          </a:p>
          <a:p>
            <a:pPr marL="0" indent="0">
              <a:buNone/>
            </a:pPr>
            <a:r>
              <a:rPr lang="en-GB" sz="2000" dirty="0" smtClean="0"/>
              <a:t>Hewitt</a:t>
            </a:r>
            <a:r>
              <a:rPr lang="en-GB" sz="2000" dirty="0"/>
              <a:t>, D. (1998</a:t>
            </a:r>
            <a:r>
              <a:rPr lang="en-GB" sz="2000" dirty="0" smtClean="0"/>
              <a:t>)</a:t>
            </a:r>
            <a:endParaRPr lang="en-GB" sz="2000" b="1" i="1" dirty="0"/>
          </a:p>
        </p:txBody>
      </p:sp>
      <p:pic>
        <p:nvPicPr>
          <p:cNvPr id="4" name="Picture 6" descr="http://t2.gstatic.com/images?q=tbn:ANd9GcQZaZvL8pij0AjIsoKw2iTAjFstxt240Q_yvpGRDNID6kZGBD-n1g"/>
          <p:cNvPicPr>
            <a:picLocks noChangeAspect="1" noChangeArrowheads="1"/>
          </p:cNvPicPr>
          <p:nvPr/>
        </p:nvPicPr>
        <p:blipFill>
          <a:blip r:embed="rId2" cstate="print"/>
          <a:srcRect/>
          <a:stretch>
            <a:fillRect/>
          </a:stretch>
        </p:blipFill>
        <p:spPr bwMode="auto">
          <a:xfrm>
            <a:off x="2411760" y="2204864"/>
            <a:ext cx="4320480" cy="2557394"/>
          </a:xfrm>
          <a:prstGeom prst="rect">
            <a:avLst/>
          </a:prstGeom>
          <a:noFill/>
        </p:spPr>
      </p:pic>
      <p:sp>
        <p:nvSpPr>
          <p:cNvPr id="5" name="TextBox 4"/>
          <p:cNvSpPr txBox="1"/>
          <p:nvPr/>
        </p:nvSpPr>
        <p:spPr>
          <a:xfrm>
            <a:off x="2411760" y="4725144"/>
            <a:ext cx="43204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dirty="0" smtClean="0"/>
              <a:t>Arithmetic</a:t>
            </a:r>
            <a:endParaRPr lang="en-GB" dirty="0"/>
          </a:p>
        </p:txBody>
      </p:sp>
      <p:sp>
        <p:nvSpPr>
          <p:cNvPr id="6" name="TextBox 5"/>
          <p:cNvSpPr txBox="1"/>
          <p:nvPr/>
        </p:nvSpPr>
        <p:spPr>
          <a:xfrm>
            <a:off x="2411760" y="1844824"/>
            <a:ext cx="4320480"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dirty="0" smtClean="0"/>
              <a:t>Algebra</a:t>
            </a:r>
            <a:endParaRPr lang="en-GB" dirty="0"/>
          </a:p>
        </p:txBody>
      </p:sp>
    </p:spTree>
    <p:extLst>
      <p:ext uri="{BB962C8B-B14F-4D97-AF65-F5344CB8AC3E}">
        <p14:creationId xmlns:p14="http://schemas.microsoft.com/office/powerpoint/2010/main" val="16758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0 3.33025E-7 L 0 0.42438 " pathEditMode="relative" rAng="0" ptsTypes="AA">
                                      <p:cBhvr>
                                        <p:cTn id="17" dur="2000" fill="hold"/>
                                        <p:tgtEl>
                                          <p:spTgt spid="6"/>
                                        </p:tgtEl>
                                        <p:attrNameLst>
                                          <p:attrName>ppt_x</p:attrName>
                                          <p:attrName>ppt_y</p:attrName>
                                        </p:attrNameLst>
                                      </p:cBhvr>
                                      <p:rCtr x="0" y="212"/>
                                    </p:animMotion>
                                  </p:childTnLst>
                                </p:cTn>
                              </p:par>
                              <p:par>
                                <p:cTn id="18" presetID="64" presetClass="path" presetSubtype="0" accel="50000" decel="50000" fill="hold" grpId="1" nodeType="withEffect">
                                  <p:stCondLst>
                                    <p:cond delay="0"/>
                                  </p:stCondLst>
                                  <p:childTnLst>
                                    <p:animMotion origin="layout" path="M 0 0.00486 L 0 -0.41003 " pathEditMode="relative" rAng="0" ptsTypes="AA">
                                      <p:cBhvr>
                                        <p:cTn id="19" dur="2000" fill="hold"/>
                                        <p:tgtEl>
                                          <p:spTgt spid="5"/>
                                        </p:tgtEl>
                                        <p:attrNameLst>
                                          <p:attrName>ppt_x</p:attrName>
                                          <p:attrName>ppt_y</p:attrName>
                                        </p:attrNameLst>
                                      </p:cBhvr>
                                      <p:rCtr x="0" y="-207"/>
                                    </p:animMotion>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normAutofit/>
          </a:bodyPr>
          <a:lstStyle/>
          <a:p>
            <a:r>
              <a:rPr lang="en-GB" sz="4000" b="1" cap="all" dirty="0" smtClean="0">
                <a:solidFill>
                  <a:srgbClr val="330066"/>
                </a:solidFill>
                <a:latin typeface="+mj-lt"/>
                <a:ea typeface="+mj-ea"/>
                <a:cs typeface="+mj-cs"/>
              </a:rPr>
              <a:t>Notation</a:t>
            </a:r>
            <a:endParaRPr lang="en-GB" sz="4000" b="1" cap="all" dirty="0">
              <a:solidFill>
                <a:srgbClr val="330066"/>
              </a:solidFill>
              <a:latin typeface="+mj-lt"/>
              <a:ea typeface="+mj-ea"/>
              <a:cs typeface="+mj-cs"/>
            </a:endParaRPr>
          </a:p>
        </p:txBody>
      </p:sp>
    </p:spTree>
    <p:extLst>
      <p:ext uri="{BB962C8B-B14F-4D97-AF65-F5344CB8AC3E}">
        <p14:creationId xmlns:p14="http://schemas.microsoft.com/office/powerpoint/2010/main" val="58665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i="1" dirty="0" smtClean="0"/>
              <a:t>x</a:t>
            </a:r>
            <a:r>
              <a:rPr lang="en-GB" dirty="0" smtClean="0"/>
              <a:t>?</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cs typeface="Times New Roman" pitchFamily="18" charset="0"/>
              </a:rPr>
              <a:t>K</a:t>
            </a:r>
            <a:r>
              <a:rPr lang="en-US" dirty="0" smtClean="0">
                <a:cs typeface="Arial" charset="0"/>
              </a:rPr>
              <a:t>ü</a:t>
            </a:r>
            <a:r>
              <a:rPr lang="en-GB" dirty="0" err="1" smtClean="0">
                <a:cs typeface="Times New Roman" pitchFamily="18" charset="0"/>
              </a:rPr>
              <a:t>chemann</a:t>
            </a:r>
            <a:r>
              <a:rPr lang="en-GB" dirty="0" smtClean="0">
                <a:cs typeface="Times New Roman" pitchFamily="18" charset="0"/>
              </a:rPr>
              <a:t> (1981, </a:t>
            </a:r>
            <a:r>
              <a:rPr lang="en-GB" dirty="0" smtClean="0"/>
              <a:t>p104) identified six categories of letter usage (in hierarchical order):</a:t>
            </a:r>
          </a:p>
          <a:p>
            <a:r>
              <a:rPr lang="en-GB" i="1" dirty="0" smtClean="0"/>
              <a:t>Letter evaluated: </a:t>
            </a:r>
            <a:r>
              <a:rPr lang="en-GB" dirty="0" smtClean="0"/>
              <a:t>the letter is assigned a numerical value from the outset;</a:t>
            </a:r>
          </a:p>
          <a:p>
            <a:r>
              <a:rPr lang="en-GB" i="1" dirty="0" smtClean="0"/>
              <a:t>Letter not used: </a:t>
            </a:r>
            <a:r>
              <a:rPr lang="en-GB" dirty="0" smtClean="0"/>
              <a:t>letter is ignored, or at best acknowledged existence but without given meaning;</a:t>
            </a:r>
          </a:p>
          <a:p>
            <a:r>
              <a:rPr lang="en-GB" i="1" dirty="0" smtClean="0"/>
              <a:t>Letter as object: </a:t>
            </a:r>
            <a:r>
              <a:rPr lang="en-GB" dirty="0" smtClean="0"/>
              <a:t>shorthand for an object or treated as an object in its own right;</a:t>
            </a:r>
          </a:p>
          <a:p>
            <a:r>
              <a:rPr lang="en-GB" i="1" dirty="0" smtClean="0"/>
              <a:t>Letter as specific unknown: </a:t>
            </a:r>
            <a:r>
              <a:rPr lang="en-GB" dirty="0" smtClean="0"/>
              <a:t>regarded as a specific but unknown number, and can be operated on directly;</a:t>
            </a:r>
          </a:p>
          <a:p>
            <a:r>
              <a:rPr lang="en-GB" i="1" dirty="0" smtClean="0"/>
              <a:t>Letter as generalised number: </a:t>
            </a:r>
            <a:r>
              <a:rPr lang="en-GB" dirty="0" smtClean="0"/>
              <a:t>seen as being able to take several values rather than just one;</a:t>
            </a:r>
          </a:p>
          <a:p>
            <a:r>
              <a:rPr lang="en-GB" i="1" dirty="0" smtClean="0"/>
              <a:t>Letter as variable: </a:t>
            </a:r>
            <a:r>
              <a:rPr lang="en-GB" dirty="0" smtClean="0"/>
              <a:t>representing a range of unspecified values, and a systematic relationship is seen to exist between two sets of values. </a:t>
            </a:r>
            <a:endParaRPr lang="en-GB" dirty="0"/>
          </a:p>
        </p:txBody>
      </p:sp>
    </p:spTree>
    <p:extLst>
      <p:ext uri="{BB962C8B-B14F-4D97-AF65-F5344CB8AC3E}">
        <p14:creationId xmlns:p14="http://schemas.microsoft.com/office/powerpoint/2010/main" val="10729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ChangeArrowheads="1"/>
          </p:cNvSpPr>
          <p:nvPr/>
        </p:nvSpPr>
        <p:spPr bwMode="auto">
          <a:xfrm>
            <a:off x="4067175" y="2532063"/>
            <a:ext cx="8318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dirty="0">
                <a:latin typeface="Times New Roman" pitchFamily="18" charset="0"/>
              </a:rPr>
              <a:t> </a:t>
            </a:r>
            <a:r>
              <a:rPr lang="en-GB" altLang="en-US" sz="7200" i="1" dirty="0">
                <a:latin typeface="Times New Roman" pitchFamily="18" charset="0"/>
              </a:rPr>
              <a:t>x</a:t>
            </a:r>
            <a:endParaRPr lang="en-GB" altLang="en-US" sz="7200" dirty="0">
              <a:latin typeface="Times New Roman" pitchFamily="18" charset="0"/>
            </a:endParaRPr>
          </a:p>
          <a:p>
            <a:pPr algn="ctr" eaLnBrk="1" hangingPunct="1"/>
            <a:endParaRPr lang="en-GB" altLang="en-US" sz="3600" dirty="0">
              <a:latin typeface="Times New Roman" pitchFamily="18" charset="0"/>
            </a:endParaRPr>
          </a:p>
          <a:p>
            <a:pPr algn="ctr" eaLnBrk="1" hangingPunct="1"/>
            <a:endParaRPr lang="en-US" altLang="en-US" sz="2400" dirty="0">
              <a:latin typeface="Times New Roman" pitchFamily="18" charset="0"/>
            </a:endParaRPr>
          </a:p>
        </p:txBody>
      </p:sp>
      <p:sp>
        <p:nvSpPr>
          <p:cNvPr id="479235" name="Text Box 3"/>
          <p:cNvSpPr txBox="1">
            <a:spLocks noChangeArrowheads="1"/>
          </p:cNvSpPr>
          <p:nvPr/>
        </p:nvSpPr>
        <p:spPr bwMode="auto">
          <a:xfrm>
            <a:off x="2100718" y="3860800"/>
            <a:ext cx="49616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dirty="0">
                <a:latin typeface="Times New Roman" pitchFamily="18" charset="0"/>
              </a:rPr>
              <a:t>One boy thought this was a drawing of</a:t>
            </a:r>
          </a:p>
          <a:p>
            <a:pPr algn="ctr" eaLnBrk="1" hangingPunct="1"/>
            <a:endParaRPr lang="en-GB" altLang="en-US" sz="2400" dirty="0">
              <a:latin typeface="Times New Roman" pitchFamily="18" charset="0"/>
            </a:endParaRPr>
          </a:p>
          <a:p>
            <a:pPr algn="ctr" eaLnBrk="1" hangingPunct="1"/>
            <a:r>
              <a:rPr lang="en-GB" altLang="en-US" sz="2400" dirty="0">
                <a:latin typeface="Times New Roman" pitchFamily="18" charset="0"/>
              </a:rPr>
              <a:t>“a bloke with no head”</a:t>
            </a:r>
            <a:r>
              <a:rPr lang="en-US" altLang="en-US" sz="2400" dirty="0">
                <a:latin typeface="Times New Roman" pitchFamily="18" charset="0"/>
              </a:rPr>
              <a:t> </a:t>
            </a:r>
          </a:p>
          <a:p>
            <a:pPr algn="ctr" eaLnBrk="1" hangingPunct="1"/>
            <a:endParaRPr lang="en-US" altLang="en-US" sz="2400" dirty="0">
              <a:latin typeface="Times New Roman" pitchFamily="18" charset="0"/>
            </a:endParaRPr>
          </a:p>
        </p:txBody>
      </p:sp>
      <p:sp>
        <p:nvSpPr>
          <p:cNvPr id="479236" name="Oval 4"/>
          <p:cNvSpPr>
            <a:spLocks noChangeArrowheads="1"/>
          </p:cNvSpPr>
          <p:nvPr/>
        </p:nvSpPr>
        <p:spPr bwMode="auto">
          <a:xfrm>
            <a:off x="4474400" y="2900425"/>
            <a:ext cx="144463" cy="14446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79237" name="Text Box 5"/>
          <p:cNvSpPr txBox="1">
            <a:spLocks noChangeArrowheads="1"/>
          </p:cNvSpPr>
          <p:nvPr/>
        </p:nvSpPr>
        <p:spPr bwMode="auto">
          <a:xfrm>
            <a:off x="2628900" y="1685925"/>
            <a:ext cx="392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dirty="0">
                <a:latin typeface="Times New Roman" pitchFamily="18" charset="0"/>
              </a:rPr>
              <a:t>In a Year 8 class set 3 of 5:</a:t>
            </a:r>
            <a:endParaRPr lang="en-US" altLang="en-US" sz="2400" dirty="0">
              <a:latin typeface="Times New Roman" pitchFamily="18" charset="0"/>
            </a:endParaRPr>
          </a:p>
        </p:txBody>
      </p:sp>
      <p:sp>
        <p:nvSpPr>
          <p:cNvPr id="9222" name="Rectangle 6"/>
          <p:cNvSpPr>
            <a:spLocks noGrp="1" noChangeArrowheads="1"/>
          </p:cNvSpPr>
          <p:nvPr>
            <p:ph type="title"/>
          </p:nvPr>
        </p:nvSpPr>
        <p:spPr>
          <a:xfrm>
            <a:off x="412750" y="254000"/>
            <a:ext cx="8229600" cy="1143000"/>
          </a:xfrm>
        </p:spPr>
        <p:txBody>
          <a:bodyPr/>
          <a:lstStyle/>
          <a:p>
            <a:pPr eaLnBrk="1" hangingPunct="1"/>
            <a:r>
              <a:rPr lang="en-GB" altLang="en-US" sz="4000" smtClean="0"/>
              <a:t>Introduction of </a:t>
            </a:r>
            <a:r>
              <a:rPr lang="en-GB" altLang="en-US" i="1" smtClean="0">
                <a:latin typeface="Times New Roman" pitchFamily="18" charset="0"/>
              </a:rPr>
              <a:t>x</a:t>
            </a:r>
            <a:endParaRPr lang="en-US" altLang="en-US" i="1" smtClean="0">
              <a:latin typeface="Times New Roman" pitchFamily="18" charset="0"/>
            </a:endParaRPr>
          </a:p>
        </p:txBody>
      </p:sp>
    </p:spTree>
    <p:extLst>
      <p:ext uri="{BB962C8B-B14F-4D97-AF65-F5344CB8AC3E}">
        <p14:creationId xmlns:p14="http://schemas.microsoft.com/office/powerpoint/2010/main" val="3215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wipe(down)">
                                      <p:cBhvr>
                                        <p:cTn id="7" dur="870">
                                          <p:stCondLst>
                                            <p:cond delay="0"/>
                                          </p:stCondLst>
                                        </p:cTn>
                                        <p:tgtEl>
                                          <p:spTgt spid="479236"/>
                                        </p:tgtEl>
                                      </p:cBhvr>
                                    </p:animEffect>
                                    <p:anim calcmode="lin" valueType="num">
                                      <p:cBhvr>
                                        <p:cTn id="8" dur="2733" tmFilter="0,0; 0.14,0.36; 0.43,0.73; 0.71,0.91; 1.0,1.0">
                                          <p:stCondLst>
                                            <p:cond delay="0"/>
                                          </p:stCondLst>
                                        </p:cTn>
                                        <p:tgtEl>
                                          <p:spTgt spid="47923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7923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7923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7923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79236"/>
                                        </p:tgtEl>
                                        <p:attrNameLst>
                                          <p:attrName>ppt_y</p:attrName>
                                        </p:attrNameLst>
                                      </p:cBhvr>
                                      <p:tavLst>
                                        <p:tav tm="0" fmla="#ppt_y-sin(pi*$)/81">
                                          <p:val>
                                            <p:fltVal val="0"/>
                                          </p:val>
                                        </p:tav>
                                        <p:tav tm="100000">
                                          <p:val>
                                            <p:fltVal val="1"/>
                                          </p:val>
                                        </p:tav>
                                      </p:tavLst>
                                    </p:anim>
                                    <p:animScale>
                                      <p:cBhvr>
                                        <p:cTn id="13" dur="39">
                                          <p:stCondLst>
                                            <p:cond delay="975"/>
                                          </p:stCondLst>
                                        </p:cTn>
                                        <p:tgtEl>
                                          <p:spTgt spid="479236"/>
                                        </p:tgtEl>
                                      </p:cBhvr>
                                      <p:to x="100000" y="60000"/>
                                    </p:animScale>
                                    <p:animScale>
                                      <p:cBhvr>
                                        <p:cTn id="14" dur="249" decel="50000">
                                          <p:stCondLst>
                                            <p:cond delay="1014"/>
                                          </p:stCondLst>
                                        </p:cTn>
                                        <p:tgtEl>
                                          <p:spTgt spid="479236"/>
                                        </p:tgtEl>
                                      </p:cBhvr>
                                      <p:to x="100000" y="100000"/>
                                    </p:animScale>
                                    <p:animScale>
                                      <p:cBhvr>
                                        <p:cTn id="15" dur="39">
                                          <p:stCondLst>
                                            <p:cond delay="1968"/>
                                          </p:stCondLst>
                                        </p:cTn>
                                        <p:tgtEl>
                                          <p:spTgt spid="479236"/>
                                        </p:tgtEl>
                                      </p:cBhvr>
                                      <p:to x="100000" y="80000"/>
                                    </p:animScale>
                                    <p:animScale>
                                      <p:cBhvr>
                                        <p:cTn id="16" dur="249" decel="50000">
                                          <p:stCondLst>
                                            <p:cond delay="2007"/>
                                          </p:stCondLst>
                                        </p:cTn>
                                        <p:tgtEl>
                                          <p:spTgt spid="479236"/>
                                        </p:tgtEl>
                                      </p:cBhvr>
                                      <p:to x="100000" y="100000"/>
                                    </p:animScale>
                                    <p:animScale>
                                      <p:cBhvr>
                                        <p:cTn id="17" dur="39">
                                          <p:stCondLst>
                                            <p:cond delay="2463"/>
                                          </p:stCondLst>
                                        </p:cTn>
                                        <p:tgtEl>
                                          <p:spTgt spid="479236"/>
                                        </p:tgtEl>
                                      </p:cBhvr>
                                      <p:to x="100000" y="90000"/>
                                    </p:animScale>
                                    <p:animScale>
                                      <p:cBhvr>
                                        <p:cTn id="18" dur="249" decel="50000">
                                          <p:stCondLst>
                                            <p:cond delay="2502"/>
                                          </p:stCondLst>
                                        </p:cTn>
                                        <p:tgtEl>
                                          <p:spTgt spid="479236"/>
                                        </p:tgtEl>
                                      </p:cBhvr>
                                      <p:to x="100000" y="100000"/>
                                    </p:animScale>
                                    <p:animScale>
                                      <p:cBhvr>
                                        <p:cTn id="19" dur="39">
                                          <p:stCondLst>
                                            <p:cond delay="2712"/>
                                          </p:stCondLst>
                                        </p:cTn>
                                        <p:tgtEl>
                                          <p:spTgt spid="479236"/>
                                        </p:tgtEl>
                                      </p:cBhvr>
                                      <p:to x="100000" y="95000"/>
                                    </p:animScale>
                                    <p:animScale>
                                      <p:cBhvr>
                                        <p:cTn id="20" dur="249" decel="50000">
                                          <p:stCondLst>
                                            <p:cond delay="2751"/>
                                          </p:stCondLst>
                                        </p:cTn>
                                        <p:tgtEl>
                                          <p:spTgt spid="4792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Notation</a:t>
            </a:r>
            <a:endParaRPr lang="en-GB" dirty="0"/>
          </a:p>
        </p:txBody>
      </p:sp>
      <p:sp>
        <p:nvSpPr>
          <p:cNvPr id="3" name="Content Placeholder 2"/>
          <p:cNvSpPr>
            <a:spLocks noGrp="1"/>
          </p:cNvSpPr>
          <p:nvPr>
            <p:ph idx="1"/>
          </p:nvPr>
        </p:nvSpPr>
        <p:spPr/>
        <p:txBody>
          <a:bodyPr>
            <a:normAutofit/>
          </a:bodyPr>
          <a:lstStyle/>
          <a:p>
            <a:r>
              <a:rPr lang="en-GB" sz="1800" dirty="0" smtClean="0"/>
              <a:t>Teacher: “What have you put there?”</a:t>
            </a:r>
          </a:p>
          <a:p>
            <a:r>
              <a:rPr lang="en-GB" sz="1800" dirty="0" smtClean="0"/>
              <a:t>Pupil: “Put </a:t>
            </a:r>
            <a:r>
              <a:rPr lang="en-GB" sz="1800" i="1" dirty="0" smtClean="0"/>
              <a:t>x</a:t>
            </a:r>
            <a:r>
              <a:rPr lang="en-GB" sz="1800" dirty="0" smtClean="0"/>
              <a:t> three”</a:t>
            </a:r>
          </a:p>
          <a:p>
            <a:r>
              <a:rPr lang="en-GB" sz="1800" dirty="0" smtClean="0"/>
              <a:t>Teacher: “What should you have?”</a:t>
            </a:r>
          </a:p>
          <a:p>
            <a:r>
              <a:rPr lang="en-GB" sz="1800" dirty="0" smtClean="0"/>
              <a:t>Pupil: “Three </a:t>
            </a:r>
            <a:r>
              <a:rPr lang="en-GB" sz="1800" i="1" dirty="0" smtClean="0"/>
              <a:t>x</a:t>
            </a:r>
            <a:r>
              <a:rPr lang="en-GB" sz="1800" dirty="0" smtClean="0"/>
              <a:t>”</a:t>
            </a:r>
          </a:p>
          <a:p>
            <a:r>
              <a:rPr lang="en-GB" sz="1800" dirty="0" smtClean="0"/>
              <a:t>Teacher: “Exactly”</a:t>
            </a:r>
          </a:p>
          <a:p>
            <a:pPr marL="0" indent="0">
              <a:buNone/>
            </a:pPr>
            <a:r>
              <a:rPr lang="en-GB" sz="1800" dirty="0" smtClean="0"/>
              <a:t>Teacher then takes the three 1s on LHS away</a:t>
            </a:r>
          </a:p>
          <a:p>
            <a:pPr marL="0" indent="0">
              <a:buNone/>
            </a:pPr>
            <a:r>
              <a:rPr lang="en-GB" sz="1800" dirty="0" smtClean="0"/>
              <a:t>And replaced them with another two </a:t>
            </a:r>
            <a:r>
              <a:rPr lang="en-GB" sz="1800" i="1" dirty="0" err="1" smtClean="0"/>
              <a:t>x</a:t>
            </a:r>
            <a:r>
              <a:rPr lang="en-GB" sz="1800" dirty="0" err="1" smtClean="0"/>
              <a:t>s</a:t>
            </a:r>
            <a:r>
              <a:rPr lang="en-GB" sz="1800" dirty="0" smtClean="0"/>
              <a:t>.</a:t>
            </a:r>
          </a:p>
          <a:p>
            <a:pPr marL="0" indent="0">
              <a:buNone/>
            </a:pPr>
            <a:endParaRPr lang="en-GB" sz="1800" dirty="0" smtClean="0"/>
          </a:p>
          <a:p>
            <a:pPr marL="0" indent="0">
              <a:buNone/>
            </a:pPr>
            <a:r>
              <a:rPr lang="en-GB" sz="1800" dirty="0" smtClean="0"/>
              <a:t>But I heard the pupil say “The other side”</a:t>
            </a:r>
          </a:p>
          <a:p>
            <a:pPr marL="0" indent="0">
              <a:buNone/>
            </a:pPr>
            <a:endParaRPr lang="en-GB" sz="1800" dirty="0"/>
          </a:p>
          <a:p>
            <a:pPr marL="0" indent="0">
              <a:buNone/>
            </a:pPr>
            <a:r>
              <a:rPr lang="en-GB" sz="1800" dirty="0" smtClean="0"/>
              <a:t>Later on another pupil said of the LHS:</a:t>
            </a:r>
          </a:p>
          <a:p>
            <a:pPr marL="0" indent="0">
              <a:buNone/>
            </a:pPr>
            <a:r>
              <a:rPr lang="en-GB" sz="1800" dirty="0" smtClean="0"/>
              <a:t>“We have three </a:t>
            </a:r>
            <a:r>
              <a:rPr lang="en-GB" sz="1800" i="1" dirty="0" err="1" smtClean="0"/>
              <a:t>x</a:t>
            </a:r>
            <a:r>
              <a:rPr lang="en-GB" sz="1800" dirty="0" err="1" smtClean="0"/>
              <a:t>s</a:t>
            </a:r>
            <a:r>
              <a:rPr lang="en-GB" sz="1800" dirty="0" smtClean="0"/>
              <a:t> on that side”</a:t>
            </a:r>
          </a:p>
          <a:p>
            <a:endParaRPr lang="en-GB" dirty="0"/>
          </a:p>
        </p:txBody>
      </p:sp>
      <p:sp>
        <p:nvSpPr>
          <p:cNvPr id="4" name="Rectangle 3"/>
          <p:cNvSpPr/>
          <p:nvPr/>
        </p:nvSpPr>
        <p:spPr>
          <a:xfrm>
            <a:off x="7956376" y="172906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5" name="Rectangle 4"/>
          <p:cNvSpPr/>
          <p:nvPr/>
        </p:nvSpPr>
        <p:spPr>
          <a:xfrm>
            <a:off x="7366332" y="2804836"/>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
        <p:nvSpPr>
          <p:cNvPr id="6" name="Rectangle 5"/>
          <p:cNvSpPr/>
          <p:nvPr/>
        </p:nvSpPr>
        <p:spPr>
          <a:xfrm>
            <a:off x="7975815" y="2317805"/>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7" name="Rectangle 6"/>
          <p:cNvSpPr/>
          <p:nvPr/>
        </p:nvSpPr>
        <p:spPr>
          <a:xfrm>
            <a:off x="7366332" y="2317805"/>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8" name="Rectangle 7"/>
          <p:cNvSpPr/>
          <p:nvPr/>
        </p:nvSpPr>
        <p:spPr>
          <a:xfrm>
            <a:off x="7366332" y="172906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10" name="Rectangle 9"/>
          <p:cNvSpPr/>
          <p:nvPr/>
        </p:nvSpPr>
        <p:spPr>
          <a:xfrm>
            <a:off x="5796136" y="1609426"/>
            <a:ext cx="360040" cy="164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latin typeface="Times New Roman" panose="02020603050405020304" pitchFamily="18" charset="0"/>
                <a:cs typeface="Times New Roman" panose="02020603050405020304" pitchFamily="18" charset="0"/>
              </a:rPr>
              <a:t>x</a:t>
            </a:r>
            <a:endParaRPr lang="en-GB"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849778" y="2245497"/>
            <a:ext cx="389850" cy="523220"/>
          </a:xfrm>
          <a:prstGeom prst="rect">
            <a:avLst/>
          </a:prstGeom>
          <a:noFill/>
        </p:spPr>
        <p:txBody>
          <a:bodyPr wrap="none" rtlCol="0">
            <a:spAutoFit/>
          </a:bodyPr>
          <a:lstStyle/>
          <a:p>
            <a:r>
              <a:rPr lang="en-GB" sz="2800" b="1" dirty="0" smtClean="0">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333960" y="1609426"/>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13" name="Rectangle 12"/>
          <p:cNvSpPr/>
          <p:nvPr/>
        </p:nvSpPr>
        <p:spPr>
          <a:xfrm>
            <a:off x="6333960" y="288894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14" name="Rectangle 13"/>
          <p:cNvSpPr/>
          <p:nvPr/>
        </p:nvSpPr>
        <p:spPr>
          <a:xfrm>
            <a:off x="6333960" y="2243981"/>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15" name="Rectangle 14"/>
          <p:cNvSpPr/>
          <p:nvPr/>
        </p:nvSpPr>
        <p:spPr>
          <a:xfrm>
            <a:off x="7975815" y="2832213"/>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911286103"/>
              </p:ext>
            </p:extLst>
          </p:nvPr>
        </p:nvGraphicFramePr>
        <p:xfrm>
          <a:off x="6334686" y="908720"/>
          <a:ext cx="1115836" cy="473385"/>
        </p:xfrm>
        <a:graphic>
          <a:graphicData uri="http://schemas.openxmlformats.org/presentationml/2006/ole">
            <mc:AlternateContent xmlns:mc="http://schemas.openxmlformats.org/markup-compatibility/2006">
              <mc:Choice xmlns:v="urn:schemas-microsoft-com:vml" Requires="v">
                <p:oleObj spid="_x0000_s23628" name="Equation" r:id="rId3" imgW="419040" imgH="177480" progId="Equation.DSMT4">
                  <p:embed/>
                </p:oleObj>
              </mc:Choice>
              <mc:Fallback>
                <p:oleObj name="Equation" r:id="rId3" imgW="419040" imgH="177480" progId="Equation.DSMT4">
                  <p:embed/>
                  <p:pic>
                    <p:nvPicPr>
                      <p:cNvPr id="0" name=""/>
                      <p:cNvPicPr/>
                      <p:nvPr/>
                    </p:nvPicPr>
                    <p:blipFill>
                      <a:blip r:embed="rId4"/>
                      <a:stretch>
                        <a:fillRect/>
                      </a:stretch>
                    </p:blipFill>
                    <p:spPr>
                      <a:xfrm>
                        <a:off x="6334686" y="908720"/>
                        <a:ext cx="1115836" cy="473385"/>
                      </a:xfrm>
                      <a:prstGeom prst="rect">
                        <a:avLst/>
                      </a:prstGeom>
                    </p:spPr>
                  </p:pic>
                </p:oleObj>
              </mc:Fallback>
            </mc:AlternateContent>
          </a:graphicData>
        </a:graphic>
      </p:graphicFrame>
      <p:sp>
        <p:nvSpPr>
          <p:cNvPr id="17" name="Rectangle 16"/>
          <p:cNvSpPr/>
          <p:nvPr/>
        </p:nvSpPr>
        <p:spPr>
          <a:xfrm>
            <a:off x="6309279" y="1609426"/>
            <a:ext cx="360040" cy="164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latin typeface="Times New Roman" panose="02020603050405020304" pitchFamily="18" charset="0"/>
                <a:cs typeface="Times New Roman" panose="02020603050405020304" pitchFamily="18" charset="0"/>
              </a:rPr>
              <a:t>x</a:t>
            </a:r>
            <a:endParaRPr lang="en-GB" i="1" dirty="0">
              <a:latin typeface="Times New Roman" panose="02020603050405020304" pitchFamily="18" charset="0"/>
              <a:cs typeface="Times New Roman" panose="02020603050405020304" pitchFamily="18" charset="0"/>
            </a:endParaRPr>
          </a:p>
        </p:txBody>
      </p:sp>
      <p:sp>
        <p:nvSpPr>
          <p:cNvPr id="18" name="Rectangle 17"/>
          <p:cNvSpPr/>
          <p:nvPr/>
        </p:nvSpPr>
        <p:spPr>
          <a:xfrm>
            <a:off x="5292080" y="1610200"/>
            <a:ext cx="360040" cy="164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latin typeface="Times New Roman" panose="02020603050405020304" pitchFamily="18" charset="0"/>
                <a:cs typeface="Times New Roman" panose="02020603050405020304" pitchFamily="18" charset="0"/>
              </a:rPr>
              <a:t>x</a:t>
            </a:r>
            <a:endParaRPr lang="en-GB" i="1" dirty="0">
              <a:latin typeface="Times New Roman" panose="02020603050405020304" pitchFamily="18" charset="0"/>
              <a:cs typeface="Times New Roman" panose="02020603050405020304" pitchFamily="18" charset="0"/>
            </a:endParaRPr>
          </a:p>
        </p:txBody>
      </p:sp>
      <p:sp>
        <p:nvSpPr>
          <p:cNvPr id="19" name="Rectangle 18"/>
          <p:cNvSpPr/>
          <p:nvPr/>
        </p:nvSpPr>
        <p:spPr>
          <a:xfrm>
            <a:off x="7956376" y="4139408"/>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0" name="Rectangle 19"/>
          <p:cNvSpPr/>
          <p:nvPr/>
        </p:nvSpPr>
        <p:spPr>
          <a:xfrm>
            <a:off x="7366332" y="5215184"/>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
        <p:nvSpPr>
          <p:cNvPr id="21" name="Rectangle 20"/>
          <p:cNvSpPr/>
          <p:nvPr/>
        </p:nvSpPr>
        <p:spPr>
          <a:xfrm>
            <a:off x="7975815" y="4728153"/>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2" name="Rectangle 21"/>
          <p:cNvSpPr/>
          <p:nvPr/>
        </p:nvSpPr>
        <p:spPr>
          <a:xfrm>
            <a:off x="7366332" y="4728153"/>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3" name="Rectangle 22"/>
          <p:cNvSpPr/>
          <p:nvPr/>
        </p:nvSpPr>
        <p:spPr>
          <a:xfrm>
            <a:off x="7366332" y="4139408"/>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4" name="Rectangle 23"/>
          <p:cNvSpPr/>
          <p:nvPr/>
        </p:nvSpPr>
        <p:spPr>
          <a:xfrm>
            <a:off x="6372200" y="4019774"/>
            <a:ext cx="360040" cy="164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latin typeface="Times New Roman" panose="02020603050405020304" pitchFamily="18" charset="0"/>
                <a:cs typeface="Times New Roman" panose="02020603050405020304" pitchFamily="18" charset="0"/>
              </a:rPr>
              <a:t>x</a:t>
            </a:r>
            <a:endParaRPr lang="en-GB" i="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849778" y="4655845"/>
            <a:ext cx="389850" cy="523220"/>
          </a:xfrm>
          <a:prstGeom prst="rect">
            <a:avLst/>
          </a:prstGeom>
          <a:noFill/>
        </p:spPr>
        <p:txBody>
          <a:bodyPr wrap="none" rtlCol="0">
            <a:spAutoFit/>
          </a:bodyPr>
          <a:lstStyle/>
          <a:p>
            <a:r>
              <a:rPr lang="en-GB" sz="2800" b="1" dirty="0" smtClean="0">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5796136" y="4019774"/>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7" name="Rectangle 26"/>
          <p:cNvSpPr/>
          <p:nvPr/>
        </p:nvSpPr>
        <p:spPr>
          <a:xfrm>
            <a:off x="5796136" y="5299288"/>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8" name="Rectangle 27"/>
          <p:cNvSpPr/>
          <p:nvPr/>
        </p:nvSpPr>
        <p:spPr>
          <a:xfrm>
            <a:off x="5796136" y="4654329"/>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1</a:t>
            </a:r>
          </a:p>
        </p:txBody>
      </p:sp>
      <p:sp>
        <p:nvSpPr>
          <p:cNvPr id="29" name="Rectangle 28"/>
          <p:cNvSpPr/>
          <p:nvPr/>
        </p:nvSpPr>
        <p:spPr>
          <a:xfrm>
            <a:off x="7975815" y="5242561"/>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4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500"/>
                                        <p:tgtEl>
                                          <p:spTgt spid="3">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10" presetClass="entr" presetSubtype="0" fill="hold" grpId="1"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500"/>
                                        <p:tgtEl>
                                          <p:spTgt spid="2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500"/>
                                        <p:tgtEl>
                                          <p:spTgt spid="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
                                            <p:txEl>
                                              <p:pRg st="10" end="10"/>
                                            </p:txEl>
                                          </p:spTgt>
                                        </p:tgtEl>
                                        <p:attrNameLst>
                                          <p:attrName>style.visibility</p:attrName>
                                        </p:attrNameLst>
                                      </p:cBhvr>
                                      <p:to>
                                        <p:strVal val="visible"/>
                                      </p:to>
                                    </p:set>
                                    <p:animEffect transition="in" filter="fade">
                                      <p:cBhvr>
                                        <p:cTn id="141" dur="500"/>
                                        <p:tgtEl>
                                          <p:spTgt spid="3">
                                            <p:txEl>
                                              <p:pRg st="10" end="10"/>
                                            </p:txEl>
                                          </p:spTgt>
                                        </p:tgtEl>
                                      </p:cBhvr>
                                    </p:animEffect>
                                  </p:childTnLst>
                                </p:cTn>
                              </p:par>
                              <p:par>
                                <p:cTn id="142" presetID="10" presetClass="entr" presetSubtype="0" fill="hold" nodeType="withEffect">
                                  <p:stCondLst>
                                    <p:cond delay="0"/>
                                  </p:stCondLst>
                                  <p:childTnLst>
                                    <p:set>
                                      <p:cBhvr>
                                        <p:cTn id="143" dur="1" fill="hold">
                                          <p:stCondLst>
                                            <p:cond delay="0"/>
                                          </p:stCondLst>
                                        </p:cTn>
                                        <p:tgtEl>
                                          <p:spTgt spid="3">
                                            <p:txEl>
                                              <p:pRg st="11" end="11"/>
                                            </p:txEl>
                                          </p:spTgt>
                                        </p:tgtEl>
                                        <p:attrNameLst>
                                          <p:attrName>style.visibility</p:attrName>
                                        </p:attrNameLst>
                                      </p:cBhvr>
                                      <p:to>
                                        <p:strVal val="visible"/>
                                      </p:to>
                                    </p:set>
                                    <p:animEffect transition="in" filter="fade">
                                      <p:cBhvr>
                                        <p:cTn id="1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7" grpId="0" animBg="1"/>
      <p:bldP spid="17" grpId="1" animBg="1"/>
      <p:bldP spid="18" grpId="0" animBg="1"/>
      <p:bldP spid="18" grpId="1" animBg="1"/>
      <p:bldP spid="19" grpId="0" animBg="1"/>
      <p:bldP spid="20" grpId="0" animBg="1"/>
      <p:bldP spid="21" grpId="0" animBg="1"/>
      <p:bldP spid="22" grpId="0" animBg="1"/>
      <p:bldP spid="23" grpId="0" animBg="1"/>
      <p:bldP spid="24" grpId="0" animBg="1"/>
      <p:bldP spid="25" grpId="0"/>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answer</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smtClean="0"/>
              <a:t>I don’t know</a:t>
            </a:r>
            <a:endParaRPr lang="en-GB" dirty="0"/>
          </a:p>
        </p:txBody>
      </p:sp>
    </p:spTree>
    <p:extLst>
      <p:ext uri="{BB962C8B-B14F-4D97-AF65-F5344CB8AC3E}">
        <p14:creationId xmlns:p14="http://schemas.microsoft.com/office/powerpoint/2010/main" val="80818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Notation</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918456929"/>
              </p:ext>
            </p:extLst>
          </p:nvPr>
        </p:nvGraphicFramePr>
        <p:xfrm>
          <a:off x="1691481" y="2836863"/>
          <a:ext cx="5761038" cy="1660525"/>
        </p:xfrm>
        <a:graphic>
          <a:graphicData uri="http://schemas.openxmlformats.org/presentationml/2006/ole">
            <mc:AlternateContent xmlns:mc="http://schemas.openxmlformats.org/markup-compatibility/2006">
              <mc:Choice xmlns:v="urn:schemas-microsoft-com:vml" Requires="v">
                <p:oleObj spid="_x0000_s11445" name="Equation" r:id="rId3" imgW="1498320" imgH="431640" progId="Equation.DSMT4">
                  <p:embed/>
                </p:oleObj>
              </mc:Choice>
              <mc:Fallback>
                <p:oleObj name="Equation" r:id="rId3" imgW="1498320" imgH="431640" progId="Equation.DSMT4">
                  <p:embed/>
                  <p:pic>
                    <p:nvPicPr>
                      <p:cNvPr id="0" name="Object 2"/>
                      <p:cNvPicPr>
                        <a:picLocks noChangeAspect="1" noChangeArrowheads="1"/>
                      </p:cNvPicPr>
                      <p:nvPr/>
                    </p:nvPicPr>
                    <p:blipFill>
                      <a:blip r:embed="rId4"/>
                      <a:srcRect/>
                      <a:stretch>
                        <a:fillRect/>
                      </a:stretch>
                    </p:blipFill>
                    <p:spPr bwMode="auto">
                      <a:xfrm>
                        <a:off x="1691481" y="2836863"/>
                        <a:ext cx="5761038" cy="166052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15580229"/>
              </p:ext>
            </p:extLst>
          </p:nvPr>
        </p:nvGraphicFramePr>
        <p:xfrm>
          <a:off x="538740" y="1484784"/>
          <a:ext cx="8066520" cy="880110"/>
        </p:xfrm>
        <a:graphic>
          <a:graphicData uri="http://schemas.openxmlformats.org/presentationml/2006/ole">
            <mc:AlternateContent xmlns:mc="http://schemas.openxmlformats.org/markup-compatibility/2006">
              <mc:Choice xmlns:v="urn:schemas-microsoft-com:vml" Requires="v">
                <p:oleObj spid="_x0000_s11446" name="Equation" r:id="rId5" imgW="2095200" imgH="228600" progId="Equation.DSMT4">
                  <p:embed/>
                </p:oleObj>
              </mc:Choice>
              <mc:Fallback>
                <p:oleObj name="Equation" r:id="rId5" imgW="2095200" imgH="228600" progId="Equation.DSMT4">
                  <p:embed/>
                  <p:pic>
                    <p:nvPicPr>
                      <p:cNvPr id="0" name=""/>
                      <p:cNvPicPr/>
                      <p:nvPr/>
                    </p:nvPicPr>
                    <p:blipFill>
                      <a:blip r:embed="rId6"/>
                      <a:stretch>
                        <a:fillRect/>
                      </a:stretch>
                    </p:blipFill>
                    <p:spPr>
                      <a:xfrm>
                        <a:off x="538740" y="1484784"/>
                        <a:ext cx="8066520" cy="880110"/>
                      </a:xfrm>
                      <a:prstGeom prst="rect">
                        <a:avLst/>
                      </a:prstGeom>
                    </p:spPr>
                  </p:pic>
                </p:oleObj>
              </mc:Fallback>
            </mc:AlternateContent>
          </a:graphicData>
        </a:graphic>
      </p:graphicFrame>
      <p:sp>
        <p:nvSpPr>
          <p:cNvPr id="3" name="TextBox 2"/>
          <p:cNvSpPr txBox="1"/>
          <p:nvPr/>
        </p:nvSpPr>
        <p:spPr>
          <a:xfrm>
            <a:off x="1115616" y="5301208"/>
            <a:ext cx="1749261" cy="646331"/>
          </a:xfrm>
          <a:prstGeom prst="rect">
            <a:avLst/>
          </a:prstGeom>
          <a:noFill/>
        </p:spPr>
        <p:txBody>
          <a:bodyPr wrap="none" rtlCol="0">
            <a:spAutoFit/>
          </a:bodyPr>
          <a:lstStyle/>
          <a:p>
            <a:r>
              <a:rPr lang="en-GB" dirty="0" smtClean="0"/>
              <a:t>(</a:t>
            </a:r>
            <a:r>
              <a:rPr lang="en-GB" dirty="0" err="1" smtClean="0"/>
              <a:t>Yushau</a:t>
            </a:r>
            <a:r>
              <a:rPr lang="en-GB" dirty="0" smtClean="0"/>
              <a:t>, 2016)</a:t>
            </a:r>
            <a:endParaRPr lang="en-GB" b="1" i="1" dirty="0"/>
          </a:p>
          <a:p>
            <a:endParaRPr lang="en-GB" dirty="0"/>
          </a:p>
        </p:txBody>
      </p:sp>
    </p:spTree>
    <p:extLst>
      <p:ext uri="{BB962C8B-B14F-4D97-AF65-F5344CB8AC3E}">
        <p14:creationId xmlns:p14="http://schemas.microsoft.com/office/powerpoint/2010/main" val="27025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Notation</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640713" cy="397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4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idx="1"/>
          </p:nvPr>
        </p:nvSpPr>
        <p:spPr/>
        <p:txBody>
          <a:bodyPr/>
          <a:lstStyle/>
          <a:p>
            <a:pPr>
              <a:spcBef>
                <a:spcPct val="0"/>
              </a:spcBef>
            </a:pPr>
            <a:r>
              <a:rPr lang="en-GB" sz="4000" b="1" cap="all" dirty="0">
                <a:solidFill>
                  <a:srgbClr val="330066"/>
                </a:solidFill>
                <a:latin typeface="+mj-lt"/>
                <a:ea typeface="+mj-ea"/>
                <a:cs typeface="+mj-cs"/>
              </a:rPr>
              <a:t>Learning notation</a:t>
            </a:r>
          </a:p>
          <a:p>
            <a:endParaRPr lang="en-GB" dirty="0"/>
          </a:p>
        </p:txBody>
      </p:sp>
    </p:spTree>
    <p:extLst>
      <p:ext uri="{BB962C8B-B14F-4D97-AF65-F5344CB8AC3E}">
        <p14:creationId xmlns:p14="http://schemas.microsoft.com/office/powerpoint/2010/main" val="35430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22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0669"/>
          <a:stretch/>
        </p:blipFill>
        <p:spPr bwMode="auto">
          <a:xfrm>
            <a:off x="1428855" y="1772816"/>
            <a:ext cx="62862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80961" y="4941168"/>
            <a:ext cx="4782078" cy="369332"/>
          </a:xfrm>
          <a:prstGeom prst="rect">
            <a:avLst/>
          </a:prstGeom>
          <a:noFill/>
        </p:spPr>
        <p:txBody>
          <a:bodyPr wrap="none" rtlCol="0">
            <a:spAutoFit/>
          </a:bodyPr>
          <a:lstStyle/>
          <a:p>
            <a:r>
              <a:rPr lang="en-GB" dirty="0" smtClean="0"/>
              <a:t>‘Looking </a:t>
            </a:r>
            <a:r>
              <a:rPr lang="en-GB" dirty="0"/>
              <a:t>at' versus 'looking through' symbols</a:t>
            </a:r>
            <a:r>
              <a:rPr lang="en-GB" dirty="0" smtClean="0"/>
              <a:t>.</a:t>
            </a:r>
            <a:endParaRPr lang="en-GB" dirty="0"/>
          </a:p>
        </p:txBody>
      </p:sp>
    </p:spTree>
    <p:extLst>
      <p:ext uri="{BB962C8B-B14F-4D97-AF65-F5344CB8AC3E}">
        <p14:creationId xmlns:p14="http://schemas.microsoft.com/office/powerpoint/2010/main" val="5954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Oval 3"/>
          <p:cNvSpPr/>
          <p:nvPr/>
        </p:nvSpPr>
        <p:spPr>
          <a:xfrm>
            <a:off x="7308304" y="1700808"/>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
            </a:r>
            <a:r>
              <a:rPr lang="en-GB" sz="1600" dirty="0" smtClean="0"/>
              <a:t>ediated experience</a:t>
            </a:r>
            <a:endParaRPr lang="en-GB" sz="1600" dirty="0"/>
          </a:p>
        </p:txBody>
      </p:sp>
      <p:sp>
        <p:nvSpPr>
          <p:cNvPr id="5" name="Rectangle 4"/>
          <p:cNvSpPr/>
          <p:nvPr/>
        </p:nvSpPr>
        <p:spPr>
          <a:xfrm>
            <a:off x="4159154" y="1700808"/>
            <a:ext cx="199702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Mediated but raw representations</a:t>
            </a:r>
            <a:endParaRPr lang="en-GB" sz="1600" dirty="0"/>
          </a:p>
        </p:txBody>
      </p:sp>
      <p:sp>
        <p:nvSpPr>
          <p:cNvPr id="6" name="Left-Right-Up Arrow 5"/>
          <p:cNvSpPr/>
          <p:nvPr/>
        </p:nvSpPr>
        <p:spPr>
          <a:xfrm flipV="1">
            <a:off x="6156176" y="1988840"/>
            <a:ext cx="1152128" cy="936104"/>
          </a:xfrm>
          <a:prstGeom prst="leftRightUpArrow">
            <a:avLst>
              <a:gd name="adj1" fmla="val 6226"/>
              <a:gd name="adj2" fmla="val 13360"/>
              <a:gd name="adj3" fmla="val 19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Oval 6"/>
          <p:cNvSpPr/>
          <p:nvPr/>
        </p:nvSpPr>
        <p:spPr>
          <a:xfrm>
            <a:off x="5796136" y="2924944"/>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
            </a:r>
            <a:r>
              <a:rPr lang="en-GB" sz="1600" dirty="0" smtClean="0"/>
              <a:t>ediated experience</a:t>
            </a:r>
            <a:endParaRPr lang="en-GB" sz="1600" dirty="0"/>
          </a:p>
        </p:txBody>
      </p:sp>
      <p:sp>
        <p:nvSpPr>
          <p:cNvPr id="8" name="Rectangle 7"/>
          <p:cNvSpPr/>
          <p:nvPr/>
        </p:nvSpPr>
        <p:spPr>
          <a:xfrm>
            <a:off x="2646986" y="2952388"/>
            <a:ext cx="199702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Refined and more systematic representations</a:t>
            </a:r>
            <a:endParaRPr lang="en-GB" sz="1600" dirty="0"/>
          </a:p>
        </p:txBody>
      </p:sp>
      <p:sp>
        <p:nvSpPr>
          <p:cNvPr id="9" name="Left-Right-Up Arrow 8"/>
          <p:cNvSpPr/>
          <p:nvPr/>
        </p:nvSpPr>
        <p:spPr>
          <a:xfrm flipV="1">
            <a:off x="4644008" y="3240420"/>
            <a:ext cx="1152128" cy="936104"/>
          </a:xfrm>
          <a:prstGeom prst="leftRightUpArrow">
            <a:avLst>
              <a:gd name="adj1" fmla="val 6226"/>
              <a:gd name="adj2" fmla="val 13360"/>
              <a:gd name="adj3" fmla="val 19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Oval 9"/>
          <p:cNvSpPr/>
          <p:nvPr/>
        </p:nvSpPr>
        <p:spPr>
          <a:xfrm>
            <a:off x="4283968" y="4193644"/>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
            </a:r>
            <a:r>
              <a:rPr lang="en-GB" sz="1600" dirty="0" smtClean="0"/>
              <a:t>ediated experience</a:t>
            </a:r>
            <a:endParaRPr lang="en-GB" sz="1600" dirty="0"/>
          </a:p>
        </p:txBody>
      </p:sp>
      <p:sp>
        <p:nvSpPr>
          <p:cNvPr id="11" name="Rectangle 10"/>
          <p:cNvSpPr/>
          <p:nvPr/>
        </p:nvSpPr>
        <p:spPr>
          <a:xfrm>
            <a:off x="1134818" y="4221088"/>
            <a:ext cx="199702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More or less conventional representations</a:t>
            </a:r>
            <a:endParaRPr lang="en-GB" sz="1600" dirty="0"/>
          </a:p>
        </p:txBody>
      </p:sp>
      <p:sp>
        <p:nvSpPr>
          <p:cNvPr id="12" name="Left-Right-Up Arrow 11"/>
          <p:cNvSpPr/>
          <p:nvPr/>
        </p:nvSpPr>
        <p:spPr>
          <a:xfrm flipV="1">
            <a:off x="3131840" y="4509120"/>
            <a:ext cx="1152128" cy="936104"/>
          </a:xfrm>
          <a:prstGeom prst="leftRightUpArrow">
            <a:avLst>
              <a:gd name="adj1" fmla="val 6226"/>
              <a:gd name="adj2" fmla="val 13360"/>
              <a:gd name="adj3" fmla="val 19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U-Turn Arrow 12"/>
          <p:cNvSpPr/>
          <p:nvPr/>
        </p:nvSpPr>
        <p:spPr>
          <a:xfrm rot="5400000" flipV="1">
            <a:off x="2470046" y="1642522"/>
            <a:ext cx="1179572" cy="2016224"/>
          </a:xfrm>
          <a:prstGeom prst="uturnArrow">
            <a:avLst>
              <a:gd name="adj1" fmla="val 7656"/>
              <a:gd name="adj2" fmla="val 10443"/>
              <a:gd name="adj3" fmla="val 17369"/>
              <a:gd name="adj4" fmla="val 43750"/>
              <a:gd name="adj5" fmla="val 2580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4" name="U-Turn Arrow 13"/>
          <p:cNvSpPr/>
          <p:nvPr/>
        </p:nvSpPr>
        <p:spPr>
          <a:xfrm rot="5400000" flipV="1">
            <a:off x="957878" y="3010674"/>
            <a:ext cx="1179572" cy="2016224"/>
          </a:xfrm>
          <a:prstGeom prst="uturnArrow">
            <a:avLst>
              <a:gd name="adj1" fmla="val 7656"/>
              <a:gd name="adj2" fmla="val 10443"/>
              <a:gd name="adj3" fmla="val 17369"/>
              <a:gd name="adj4" fmla="val 43750"/>
              <a:gd name="adj5" fmla="val 2512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5" name="Snip Diagonal Corner Rectangle 14"/>
          <p:cNvSpPr/>
          <p:nvPr/>
        </p:nvSpPr>
        <p:spPr>
          <a:xfrm>
            <a:off x="179512" y="1817380"/>
            <a:ext cx="1763688" cy="1395596"/>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t>Repeated refined. Pedagogically shaped.</a:t>
            </a:r>
            <a:endParaRPr lang="en-GB" sz="1600" dirty="0"/>
          </a:p>
        </p:txBody>
      </p:sp>
      <p:sp>
        <p:nvSpPr>
          <p:cNvPr id="16" name="Oval 15"/>
          <p:cNvSpPr/>
          <p:nvPr/>
        </p:nvSpPr>
        <p:spPr>
          <a:xfrm>
            <a:off x="2843808" y="5473206"/>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t>
            </a:r>
            <a:endParaRPr lang="en-GB" sz="1600" dirty="0"/>
          </a:p>
        </p:txBody>
      </p:sp>
      <p:sp>
        <p:nvSpPr>
          <p:cNvPr id="17" name="TextBox 16"/>
          <p:cNvSpPr txBox="1"/>
          <p:nvPr/>
        </p:nvSpPr>
        <p:spPr>
          <a:xfrm>
            <a:off x="5050795" y="2583056"/>
            <a:ext cx="338554" cy="369332"/>
          </a:xfrm>
          <a:prstGeom prst="rect">
            <a:avLst/>
          </a:prstGeom>
          <a:noFill/>
        </p:spPr>
        <p:txBody>
          <a:bodyPr wrap="none" rtlCol="0">
            <a:spAutoFit/>
          </a:bodyPr>
          <a:lstStyle/>
          <a:p>
            <a:r>
              <a:rPr lang="en-GB" dirty="0"/>
              <a:t>B</a:t>
            </a:r>
          </a:p>
        </p:txBody>
      </p:sp>
      <p:sp>
        <p:nvSpPr>
          <p:cNvPr id="18" name="TextBox 17"/>
          <p:cNvSpPr txBox="1"/>
          <p:nvPr/>
        </p:nvSpPr>
        <p:spPr>
          <a:xfrm>
            <a:off x="8697942" y="2515178"/>
            <a:ext cx="338554" cy="369332"/>
          </a:xfrm>
          <a:prstGeom prst="rect">
            <a:avLst/>
          </a:prstGeom>
          <a:noFill/>
        </p:spPr>
        <p:txBody>
          <a:bodyPr wrap="none" rtlCol="0">
            <a:spAutoFit/>
          </a:bodyPr>
          <a:lstStyle/>
          <a:p>
            <a:r>
              <a:rPr lang="en-GB" dirty="0" smtClean="0"/>
              <a:t>A</a:t>
            </a:r>
            <a:endParaRPr lang="en-GB" dirty="0"/>
          </a:p>
        </p:txBody>
      </p:sp>
      <p:sp>
        <p:nvSpPr>
          <p:cNvPr id="19" name="TextBox 18"/>
          <p:cNvSpPr txBox="1"/>
          <p:nvPr/>
        </p:nvSpPr>
        <p:spPr>
          <a:xfrm>
            <a:off x="1964052" y="5118514"/>
            <a:ext cx="351378" cy="369332"/>
          </a:xfrm>
          <a:prstGeom prst="rect">
            <a:avLst/>
          </a:prstGeom>
          <a:noFill/>
        </p:spPr>
        <p:txBody>
          <a:bodyPr wrap="none" rtlCol="0">
            <a:spAutoFit/>
          </a:bodyPr>
          <a:lstStyle/>
          <a:p>
            <a:r>
              <a:rPr lang="en-GB" dirty="0"/>
              <a:t>D</a:t>
            </a:r>
          </a:p>
        </p:txBody>
      </p:sp>
      <p:sp>
        <p:nvSpPr>
          <p:cNvPr id="20" name="TextBox 19"/>
          <p:cNvSpPr txBox="1"/>
          <p:nvPr/>
        </p:nvSpPr>
        <p:spPr>
          <a:xfrm>
            <a:off x="3476220" y="3851756"/>
            <a:ext cx="351378" cy="369332"/>
          </a:xfrm>
          <a:prstGeom prst="rect">
            <a:avLst/>
          </a:prstGeom>
          <a:noFill/>
        </p:spPr>
        <p:txBody>
          <a:bodyPr wrap="none" rtlCol="0">
            <a:spAutoFit/>
          </a:bodyPr>
          <a:lstStyle/>
          <a:p>
            <a:r>
              <a:rPr lang="en-GB" dirty="0"/>
              <a:t>C</a:t>
            </a:r>
          </a:p>
        </p:txBody>
      </p:sp>
      <p:sp>
        <p:nvSpPr>
          <p:cNvPr id="21" name="TextBox 20"/>
          <p:cNvSpPr txBox="1"/>
          <p:nvPr/>
        </p:nvSpPr>
        <p:spPr>
          <a:xfrm>
            <a:off x="7524328" y="3649454"/>
            <a:ext cx="441146" cy="369332"/>
          </a:xfrm>
          <a:prstGeom prst="rect">
            <a:avLst/>
          </a:prstGeom>
          <a:noFill/>
        </p:spPr>
        <p:txBody>
          <a:bodyPr wrap="none" rtlCol="0">
            <a:spAutoFit/>
          </a:bodyPr>
          <a:lstStyle/>
          <a:p>
            <a:r>
              <a:rPr lang="en-GB" dirty="0" smtClean="0"/>
              <a:t>A</a:t>
            </a:r>
            <a:r>
              <a:rPr lang="en-GB" baseline="-25000" dirty="0" smtClean="0"/>
              <a:t>B</a:t>
            </a:r>
            <a:endParaRPr lang="en-GB" dirty="0"/>
          </a:p>
        </p:txBody>
      </p:sp>
      <p:sp>
        <p:nvSpPr>
          <p:cNvPr id="22" name="TextBox 21"/>
          <p:cNvSpPr txBox="1"/>
          <p:nvPr/>
        </p:nvSpPr>
        <p:spPr>
          <a:xfrm>
            <a:off x="5575563" y="5079836"/>
            <a:ext cx="449162" cy="369332"/>
          </a:xfrm>
          <a:prstGeom prst="rect">
            <a:avLst/>
          </a:prstGeom>
          <a:noFill/>
        </p:spPr>
        <p:txBody>
          <a:bodyPr wrap="none" rtlCol="0">
            <a:spAutoFit/>
          </a:bodyPr>
          <a:lstStyle/>
          <a:p>
            <a:r>
              <a:rPr lang="en-GB" dirty="0" smtClean="0"/>
              <a:t>A</a:t>
            </a:r>
            <a:r>
              <a:rPr lang="en-GB" baseline="-25000" dirty="0" smtClean="0"/>
              <a:t>C</a:t>
            </a:r>
            <a:endParaRPr lang="en-GB" dirty="0"/>
          </a:p>
        </p:txBody>
      </p:sp>
      <p:sp>
        <p:nvSpPr>
          <p:cNvPr id="23" name="TextBox 22"/>
          <p:cNvSpPr txBox="1"/>
          <p:nvPr/>
        </p:nvSpPr>
        <p:spPr>
          <a:xfrm>
            <a:off x="5554488" y="5535922"/>
            <a:ext cx="3557384" cy="369332"/>
          </a:xfrm>
          <a:prstGeom prst="rect">
            <a:avLst/>
          </a:prstGeom>
          <a:noFill/>
        </p:spPr>
        <p:txBody>
          <a:bodyPr wrap="none" rtlCol="0">
            <a:spAutoFit/>
          </a:bodyPr>
          <a:lstStyle/>
          <a:p>
            <a:r>
              <a:rPr lang="en-GB" dirty="0" smtClean="0"/>
              <a:t>(Kaput, Blanton &amp; Moreno, 2008)</a:t>
            </a:r>
            <a:endParaRPr lang="en-GB" dirty="0"/>
          </a:p>
        </p:txBody>
      </p:sp>
    </p:spTree>
    <p:extLst>
      <p:ext uri="{BB962C8B-B14F-4D97-AF65-F5344CB8AC3E}">
        <p14:creationId xmlns:p14="http://schemas.microsoft.com/office/powerpoint/2010/main" val="7211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9" grpId="0"/>
      <p:bldP spid="20"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Arbitrary and Necessary</a:t>
            </a:r>
            <a:endParaRPr lang="en-US" dirty="0"/>
          </a:p>
        </p:txBody>
      </p:sp>
      <p:sp>
        <p:nvSpPr>
          <p:cNvPr id="3" name="Content Placeholder 2"/>
          <p:cNvSpPr>
            <a:spLocks noGrp="1"/>
          </p:cNvSpPr>
          <p:nvPr>
            <p:ph idx="1"/>
          </p:nvPr>
        </p:nvSpPr>
        <p:spPr/>
        <p:txBody>
          <a:bodyPr>
            <a:normAutofit/>
          </a:bodyPr>
          <a:lstStyle/>
          <a:p>
            <a:pPr>
              <a:lnSpc>
                <a:spcPct val="90000"/>
              </a:lnSpc>
            </a:pPr>
            <a:r>
              <a:rPr lang="en-GB" sz="2400" b="1" dirty="0"/>
              <a:t>Arbitrary</a:t>
            </a:r>
            <a:r>
              <a:rPr lang="en-GB" sz="2400" dirty="0"/>
              <a:t>: socially agreed names and conventions</a:t>
            </a:r>
          </a:p>
          <a:p>
            <a:pPr lvl="1">
              <a:lnSpc>
                <a:spcPct val="90000"/>
              </a:lnSpc>
            </a:pPr>
            <a:r>
              <a:rPr lang="en-GB" sz="2000" dirty="0"/>
              <a:t>e.g. </a:t>
            </a:r>
            <a:r>
              <a:rPr lang="en-GB" sz="2000" i="1" dirty="0"/>
              <a:t>Isosceles triangle</a:t>
            </a:r>
            <a:r>
              <a:rPr lang="en-GB" sz="2000" dirty="0"/>
              <a:t>, 360 degrees, (</a:t>
            </a:r>
            <a:r>
              <a:rPr lang="en-GB" sz="2000" i="1" dirty="0" err="1"/>
              <a:t>x</a:t>
            </a:r>
            <a:r>
              <a:rPr lang="en-GB" sz="2000" dirty="0" err="1"/>
              <a:t>,</a:t>
            </a:r>
            <a:r>
              <a:rPr lang="en-GB" sz="2000" i="1" dirty="0" err="1"/>
              <a:t>y</a:t>
            </a:r>
            <a:r>
              <a:rPr lang="en-GB" sz="2000" dirty="0"/>
              <a:t>)</a:t>
            </a:r>
          </a:p>
          <a:p>
            <a:pPr lvl="1">
              <a:lnSpc>
                <a:spcPct val="90000"/>
              </a:lnSpc>
            </a:pPr>
            <a:r>
              <a:rPr lang="en-GB" sz="2000" b="1" dirty="0"/>
              <a:t>All</a:t>
            </a:r>
            <a:r>
              <a:rPr lang="en-GB" sz="2000" dirty="0"/>
              <a:t> students </a:t>
            </a:r>
            <a:r>
              <a:rPr lang="en-GB" sz="2000" b="1" dirty="0"/>
              <a:t>have</a:t>
            </a:r>
            <a:r>
              <a:rPr lang="en-GB" sz="2000" dirty="0"/>
              <a:t> to be informed</a:t>
            </a:r>
          </a:p>
          <a:p>
            <a:pPr>
              <a:lnSpc>
                <a:spcPct val="90000"/>
              </a:lnSpc>
            </a:pPr>
            <a:r>
              <a:rPr lang="en-GB" sz="2400" b="1" dirty="0" smtClean="0"/>
              <a:t>Necessary</a:t>
            </a:r>
            <a:r>
              <a:rPr lang="en-GB" sz="2400" dirty="0"/>
              <a:t>: properties and relationships</a:t>
            </a:r>
          </a:p>
          <a:p>
            <a:pPr lvl="1">
              <a:lnSpc>
                <a:spcPct val="90000"/>
              </a:lnSpc>
            </a:pPr>
            <a:r>
              <a:rPr lang="en-GB" sz="2000" dirty="0"/>
              <a:t>e.g. 2+3, angles inside triangle add up to half a whole turn in Euclidean Geometry, all quadrilaterals tessellate</a:t>
            </a:r>
          </a:p>
          <a:p>
            <a:pPr lvl="1">
              <a:lnSpc>
                <a:spcPct val="90000"/>
              </a:lnSpc>
            </a:pPr>
            <a:r>
              <a:rPr lang="en-GB" sz="2000" dirty="0"/>
              <a:t>Some students can come to know these without being informed</a:t>
            </a:r>
          </a:p>
          <a:p>
            <a:pPr marL="0" indent="0">
              <a:buNone/>
            </a:pPr>
            <a:endParaRPr lang="en-GB" sz="1500" dirty="0" smtClean="0"/>
          </a:p>
          <a:p>
            <a:pPr marL="0" indent="0">
              <a:buNone/>
            </a:pPr>
            <a:r>
              <a:rPr lang="en-GB" sz="1500" dirty="0" smtClean="0"/>
              <a:t>(Hewitt</a:t>
            </a:r>
            <a:r>
              <a:rPr lang="en-GB" sz="1500" dirty="0"/>
              <a:t>, </a:t>
            </a:r>
            <a:r>
              <a:rPr lang="en-GB" sz="1500" dirty="0" smtClean="0"/>
              <a:t>1999)</a:t>
            </a:r>
            <a:endParaRPr lang="en-US" dirty="0"/>
          </a:p>
        </p:txBody>
      </p:sp>
    </p:spTree>
    <p:extLst>
      <p:ext uri="{BB962C8B-B14F-4D97-AF65-F5344CB8AC3E}">
        <p14:creationId xmlns:p14="http://schemas.microsoft.com/office/powerpoint/2010/main" val="156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of a number</a:t>
            </a:r>
            <a:endParaRPr lang="en-GB" dirty="0"/>
          </a:p>
        </p:txBody>
      </p:sp>
      <p:sp>
        <p:nvSpPr>
          <p:cNvPr id="7" name="Content Placeholder 6"/>
          <p:cNvSpPr>
            <a:spLocks noGrp="1"/>
          </p:cNvSpPr>
          <p:nvPr>
            <p:ph idx="1"/>
          </p:nvPr>
        </p:nvSpPr>
        <p:spPr/>
        <p:txBody>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241924518"/>
              </p:ext>
            </p:extLst>
          </p:nvPr>
        </p:nvGraphicFramePr>
        <p:xfrm>
          <a:off x="1691680" y="1700808"/>
          <a:ext cx="5600700" cy="1333080"/>
        </p:xfrm>
        <a:graphic>
          <a:graphicData uri="http://schemas.openxmlformats.org/presentationml/2006/ole">
            <mc:AlternateContent xmlns:mc="http://schemas.openxmlformats.org/markup-compatibility/2006">
              <mc:Choice xmlns:v="urn:schemas-microsoft-com:vml" Requires="v">
                <p:oleObj spid="_x0000_s12471" name="Equation" r:id="rId3" imgW="1600200" imgH="380880" progId="Equation.DSMT4">
                  <p:embed/>
                </p:oleObj>
              </mc:Choice>
              <mc:Fallback>
                <p:oleObj name="Equation" r:id="rId3" imgW="1600200" imgH="380880" progId="Equation.DSMT4">
                  <p:embed/>
                  <p:pic>
                    <p:nvPicPr>
                      <p:cNvPr id="0" name=""/>
                      <p:cNvPicPr/>
                      <p:nvPr/>
                    </p:nvPicPr>
                    <p:blipFill>
                      <a:blip r:embed="rId4"/>
                      <a:stretch>
                        <a:fillRect/>
                      </a:stretch>
                    </p:blipFill>
                    <p:spPr>
                      <a:xfrm>
                        <a:off x="1691680" y="1700808"/>
                        <a:ext cx="5600700" cy="13330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909693"/>
              </p:ext>
            </p:extLst>
          </p:nvPr>
        </p:nvGraphicFramePr>
        <p:xfrm>
          <a:off x="1907704" y="3645024"/>
          <a:ext cx="4978260" cy="1821960"/>
        </p:xfrm>
        <a:graphic>
          <a:graphicData uri="http://schemas.openxmlformats.org/presentationml/2006/ole">
            <mc:AlternateContent xmlns:mc="http://schemas.openxmlformats.org/markup-compatibility/2006">
              <mc:Choice xmlns:v="urn:schemas-microsoft-com:vml" Requires="v">
                <p:oleObj spid="_x0000_s12472" name="Equation" r:id="rId5" imgW="1422360" imgH="520560" progId="Equation.DSMT4">
                  <p:embed/>
                </p:oleObj>
              </mc:Choice>
              <mc:Fallback>
                <p:oleObj name="Equation" r:id="rId5" imgW="1422360" imgH="520560" progId="Equation.DSMT4">
                  <p:embed/>
                  <p:pic>
                    <p:nvPicPr>
                      <p:cNvPr id="0" name=""/>
                      <p:cNvPicPr/>
                      <p:nvPr/>
                    </p:nvPicPr>
                    <p:blipFill>
                      <a:blip r:embed="rId6"/>
                      <a:stretch>
                        <a:fillRect/>
                      </a:stretch>
                    </p:blipFill>
                    <p:spPr>
                      <a:xfrm>
                        <a:off x="1907704" y="3645024"/>
                        <a:ext cx="4978260" cy="1821960"/>
                      </a:xfrm>
                      <a:prstGeom prst="rect">
                        <a:avLst/>
                      </a:prstGeom>
                    </p:spPr>
                  </p:pic>
                </p:oleObj>
              </mc:Fallback>
            </mc:AlternateContent>
          </a:graphicData>
        </a:graphic>
      </p:graphicFrame>
    </p:spTree>
    <p:extLst>
      <p:ext uri="{BB962C8B-B14F-4D97-AF65-F5344CB8AC3E}">
        <p14:creationId xmlns:p14="http://schemas.microsoft.com/office/powerpoint/2010/main" val="10547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mn-lt"/>
              </a:rPr>
              <a:t>Subordination</a:t>
            </a:r>
            <a:endParaRPr lang="en-GB" dirty="0">
              <a:latin typeface="+mn-lt"/>
            </a:endParaRPr>
          </a:p>
        </p:txBody>
      </p:sp>
      <p:sp>
        <p:nvSpPr>
          <p:cNvPr id="3" name="Content Placeholder 2"/>
          <p:cNvSpPr>
            <a:spLocks noGrp="1"/>
          </p:cNvSpPr>
          <p:nvPr>
            <p:ph idx="1"/>
          </p:nvPr>
        </p:nvSpPr>
        <p:spPr>
          <a:xfrm>
            <a:off x="628650" y="1268760"/>
            <a:ext cx="7886700" cy="4803775"/>
          </a:xfrm>
        </p:spPr>
        <p:txBody>
          <a:bodyPr>
            <a:normAutofit fontScale="92500" lnSpcReduction="1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a:buNone/>
            </a:pPr>
            <a:r>
              <a:rPr lang="en-GB" sz="2100" dirty="0" smtClean="0"/>
              <a:t>(Hewitt, 1996)</a:t>
            </a:r>
          </a:p>
        </p:txBody>
      </p:sp>
      <p:sp>
        <p:nvSpPr>
          <p:cNvPr id="4" name="Rounded Rectangle 3"/>
          <p:cNvSpPr/>
          <p:nvPr/>
        </p:nvSpPr>
        <p:spPr>
          <a:xfrm>
            <a:off x="1207394" y="16288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prstClr val="white"/>
                </a:solidFill>
              </a:rPr>
              <a:t>Student</a:t>
            </a:r>
            <a:endParaRPr lang="en-GB" dirty="0">
              <a:solidFill>
                <a:prstClr val="white"/>
              </a:solidFill>
            </a:endParaRPr>
          </a:p>
        </p:txBody>
      </p:sp>
      <p:sp>
        <p:nvSpPr>
          <p:cNvPr id="5" name="Rounded Rectangle 4"/>
          <p:cNvSpPr/>
          <p:nvPr/>
        </p:nvSpPr>
        <p:spPr>
          <a:xfrm>
            <a:off x="6493266" y="16288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prstClr val="white"/>
                </a:solidFill>
              </a:rPr>
              <a:t>Challenge</a:t>
            </a:r>
            <a:endParaRPr lang="en-GB" dirty="0">
              <a:solidFill>
                <a:prstClr val="white"/>
              </a:solidFill>
            </a:endParaRPr>
          </a:p>
        </p:txBody>
      </p:sp>
      <p:cxnSp>
        <p:nvCxnSpPr>
          <p:cNvPr id="7" name="Straight Arrow Connector 6"/>
          <p:cNvCxnSpPr>
            <a:stCxn id="4" idx="3"/>
            <a:endCxn id="5" idx="1"/>
          </p:cNvCxnSpPr>
          <p:nvPr/>
        </p:nvCxnSpPr>
        <p:spPr>
          <a:xfrm>
            <a:off x="2646609" y="2189031"/>
            <a:ext cx="3846658" cy="0"/>
          </a:xfrm>
          <a:prstGeom prst="straightConnector1">
            <a:avLst/>
          </a:prstGeom>
          <a:ln w="2540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852393" y="3724300"/>
            <a:ext cx="1439214" cy="11204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prstClr val="white"/>
                </a:solidFill>
              </a:rPr>
              <a:t>New notation</a:t>
            </a:r>
            <a:endParaRPr lang="en-GB" dirty="0">
              <a:solidFill>
                <a:prstClr val="white"/>
              </a:solidFill>
            </a:endParaRPr>
          </a:p>
        </p:txBody>
      </p:sp>
      <p:cxnSp>
        <p:nvCxnSpPr>
          <p:cNvPr id="12" name="Straight Arrow Connector 11"/>
          <p:cNvCxnSpPr/>
          <p:nvPr/>
        </p:nvCxnSpPr>
        <p:spPr>
          <a:xfrm>
            <a:off x="2528889" y="2749265"/>
            <a:ext cx="1360885" cy="107297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291608" y="2642700"/>
            <a:ext cx="1201659" cy="107852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4464" y="1763524"/>
            <a:ext cx="3749744" cy="369332"/>
          </a:xfrm>
          <a:prstGeom prst="rect">
            <a:avLst/>
          </a:prstGeom>
          <a:noFill/>
        </p:spPr>
        <p:txBody>
          <a:bodyPr wrap="none" rtlCol="0">
            <a:spAutoFit/>
          </a:bodyPr>
          <a:lstStyle/>
          <a:p>
            <a:r>
              <a:rPr lang="en-GB" dirty="0" smtClean="0">
                <a:solidFill>
                  <a:prstClr val="black"/>
                </a:solidFill>
              </a:rPr>
              <a:t>Already know what they want to do</a:t>
            </a:r>
            <a:endParaRPr lang="en-GB" dirty="0">
              <a:solidFill>
                <a:prstClr val="black"/>
              </a:solidFill>
            </a:endParaRPr>
          </a:p>
        </p:txBody>
      </p:sp>
      <p:sp>
        <p:nvSpPr>
          <p:cNvPr id="15" name="TextBox 14"/>
          <p:cNvSpPr txBox="1"/>
          <p:nvPr/>
        </p:nvSpPr>
        <p:spPr>
          <a:xfrm>
            <a:off x="755576" y="3519023"/>
            <a:ext cx="2632516" cy="369332"/>
          </a:xfrm>
          <a:prstGeom prst="rect">
            <a:avLst/>
          </a:prstGeom>
          <a:noFill/>
        </p:spPr>
        <p:txBody>
          <a:bodyPr wrap="none" rtlCol="0">
            <a:spAutoFit/>
          </a:bodyPr>
          <a:lstStyle/>
          <a:p>
            <a:r>
              <a:rPr lang="en-GB" dirty="0" smtClean="0">
                <a:solidFill>
                  <a:prstClr val="black"/>
                </a:solidFill>
              </a:rPr>
              <a:t>Develop control/meaning </a:t>
            </a:r>
            <a:endParaRPr lang="en-GB" dirty="0">
              <a:solidFill>
                <a:prstClr val="black"/>
              </a:solidFill>
            </a:endParaRPr>
          </a:p>
        </p:txBody>
      </p:sp>
      <p:cxnSp>
        <p:nvCxnSpPr>
          <p:cNvPr id="16" name="Straight Arrow Connector 15"/>
          <p:cNvCxnSpPr/>
          <p:nvPr/>
        </p:nvCxnSpPr>
        <p:spPr>
          <a:xfrm>
            <a:off x="2627784" y="2341431"/>
            <a:ext cx="3846658" cy="0"/>
          </a:xfrm>
          <a:prstGeom prst="straightConnector1">
            <a:avLst/>
          </a:prstGeom>
          <a:ln w="25400">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22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0669"/>
          <a:stretch/>
        </p:blipFill>
        <p:spPr bwMode="auto">
          <a:xfrm>
            <a:off x="1428855" y="1772816"/>
            <a:ext cx="62862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80961" y="4941168"/>
            <a:ext cx="4782078" cy="369332"/>
          </a:xfrm>
          <a:prstGeom prst="rect">
            <a:avLst/>
          </a:prstGeom>
          <a:noFill/>
        </p:spPr>
        <p:txBody>
          <a:bodyPr wrap="none" rtlCol="0">
            <a:spAutoFit/>
          </a:bodyPr>
          <a:lstStyle/>
          <a:p>
            <a:r>
              <a:rPr lang="en-GB" dirty="0" smtClean="0"/>
              <a:t>‘Looking </a:t>
            </a:r>
            <a:r>
              <a:rPr lang="en-GB" dirty="0"/>
              <a:t>at' versus 'looking through' symbols</a:t>
            </a:r>
            <a:r>
              <a:rPr lang="en-GB" dirty="0" smtClean="0"/>
              <a:t>.</a:t>
            </a:r>
            <a:endParaRPr lang="en-GB" dirty="0"/>
          </a:p>
        </p:txBody>
      </p:sp>
    </p:spTree>
    <p:extLst>
      <p:ext uri="{BB962C8B-B14F-4D97-AF65-F5344CB8AC3E}">
        <p14:creationId xmlns:p14="http://schemas.microsoft.com/office/powerpoint/2010/main" val="367239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Algebra</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5214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3" name="Content Placeholder 2"/>
          <p:cNvSpPr>
            <a:spLocks noGrp="1"/>
          </p:cNvSpPr>
          <p:nvPr>
            <p:ph idx="1"/>
          </p:nvPr>
        </p:nvSpPr>
        <p:spPr>
          <a:xfrm>
            <a:off x="457200" y="1412776"/>
            <a:ext cx="8229600" cy="4229065"/>
          </a:xfrm>
        </p:spPr>
        <p:txBody>
          <a:bodyPr/>
          <a:lstStyle/>
          <a:p>
            <a:r>
              <a:rPr lang="en-GB" dirty="0" smtClean="0"/>
              <a:t>Solve the following equation for </a:t>
            </a:r>
            <a:r>
              <a:rPr lang="en-GB" i="1" dirty="0" smtClean="0"/>
              <a:t>x</a:t>
            </a:r>
            <a:r>
              <a:rPr lang="en-GB" dirty="0"/>
              <a:t> </a:t>
            </a:r>
            <a:r>
              <a:rPr lang="en-GB" dirty="0" smtClean="0"/>
              <a:t>showing written versions of steps you made (even if they were steps mentally carried out)</a:t>
            </a:r>
          </a:p>
        </p:txBody>
      </p:sp>
      <p:graphicFrame>
        <p:nvGraphicFramePr>
          <p:cNvPr id="4" name="Object 3"/>
          <p:cNvGraphicFramePr>
            <a:graphicFrameLocks noChangeAspect="1"/>
          </p:cNvGraphicFramePr>
          <p:nvPr>
            <p:extLst>
              <p:ext uri="{D42A27DB-BD31-4B8C-83A1-F6EECF244321}">
                <p14:modId xmlns:p14="http://schemas.microsoft.com/office/powerpoint/2010/main" val="119203307"/>
              </p:ext>
            </p:extLst>
          </p:nvPr>
        </p:nvGraphicFramePr>
        <p:xfrm>
          <a:off x="3817938" y="3749675"/>
          <a:ext cx="1508125" cy="866775"/>
        </p:xfrm>
        <a:graphic>
          <a:graphicData uri="http://schemas.openxmlformats.org/presentationml/2006/ole">
            <mc:AlternateContent xmlns:mc="http://schemas.openxmlformats.org/markup-compatibility/2006">
              <mc:Choice xmlns:v="urn:schemas-microsoft-com:vml" Requires="v">
                <p:oleObj spid="_x0000_s21590" name="Equation" r:id="rId3" imgW="596880" imgH="342720" progId="Equation.DSMT4">
                  <p:embed/>
                </p:oleObj>
              </mc:Choice>
              <mc:Fallback>
                <p:oleObj name="Equation" r:id="rId3" imgW="596880" imgH="342720" progId="Equation.DSMT4">
                  <p:embed/>
                  <p:pic>
                    <p:nvPicPr>
                      <p:cNvPr id="0" name=""/>
                      <p:cNvPicPr/>
                      <p:nvPr/>
                    </p:nvPicPr>
                    <p:blipFill>
                      <a:blip r:embed="rId4"/>
                      <a:stretch>
                        <a:fillRect/>
                      </a:stretch>
                    </p:blipFill>
                    <p:spPr>
                      <a:xfrm>
                        <a:off x="3817938" y="3749675"/>
                        <a:ext cx="1508125" cy="866775"/>
                      </a:xfrm>
                      <a:prstGeom prst="rect">
                        <a:avLst/>
                      </a:prstGeom>
                    </p:spPr>
                  </p:pic>
                </p:oleObj>
              </mc:Fallback>
            </mc:AlternateContent>
          </a:graphicData>
        </a:graphic>
      </p:graphicFrame>
    </p:spTree>
    <p:extLst>
      <p:ext uri="{BB962C8B-B14F-4D97-AF65-F5344CB8AC3E}">
        <p14:creationId xmlns:p14="http://schemas.microsoft.com/office/powerpoint/2010/main" val="169424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Algebra</a:t>
            </a:r>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320" y="3140968"/>
            <a:ext cx="607536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538103"/>
            <a:ext cx="5760640" cy="133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81" y="1247321"/>
            <a:ext cx="7193438" cy="182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8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fade">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Stop thinking about the transition from arithmetic to algebra</a:t>
            </a:r>
          </a:p>
          <a:p>
            <a:pPr lvl="1"/>
            <a:r>
              <a:rPr lang="en-GB" dirty="0" smtClean="0"/>
              <a:t>Instead start thinking about working algebraically on number</a:t>
            </a:r>
          </a:p>
          <a:p>
            <a:r>
              <a:rPr lang="en-GB" dirty="0" smtClean="0"/>
              <a:t>Arithmetic concerns the carrying out of operations</a:t>
            </a:r>
          </a:p>
          <a:p>
            <a:r>
              <a:rPr lang="en-GB" dirty="0" smtClean="0"/>
              <a:t>Algebra concerns the meta-level awarenesses gained from making the operations themselves the object of study</a:t>
            </a:r>
          </a:p>
          <a:p>
            <a:r>
              <a:rPr lang="en-GB" dirty="0" smtClean="0"/>
              <a:t>To work on the inherent structure of a problem: do not carry out any arithmetic, just write down what arithmetic you would do</a:t>
            </a:r>
          </a:p>
          <a:p>
            <a:r>
              <a:rPr lang="en-GB" dirty="0" smtClean="0"/>
              <a:t>Realise that many difficulties learners have with algebra are really about notation, not algebra</a:t>
            </a:r>
          </a:p>
          <a:p>
            <a:pPr lvl="1"/>
            <a:r>
              <a:rPr lang="en-GB" dirty="0" smtClean="0"/>
              <a:t>Notation is ‘arbitrary’</a:t>
            </a:r>
          </a:p>
          <a:p>
            <a:pPr lvl="1"/>
            <a:r>
              <a:rPr lang="en-GB" dirty="0" smtClean="0"/>
              <a:t>So teaching and learning notation is a different task to that of teaching and learning algebra</a:t>
            </a:r>
          </a:p>
          <a:p>
            <a:pPr lvl="2"/>
            <a:r>
              <a:rPr lang="en-GB" dirty="0" smtClean="0"/>
              <a:t>It requires learners to accept and adopt rather than question</a:t>
            </a:r>
          </a:p>
          <a:p>
            <a:pPr lvl="2"/>
            <a:r>
              <a:rPr lang="en-GB" dirty="0" smtClean="0"/>
              <a:t>It requires teachers to </a:t>
            </a:r>
            <a:r>
              <a:rPr lang="en-GB" i="1" dirty="0" smtClean="0"/>
              <a:t>take care of the symbols </a:t>
            </a:r>
            <a:r>
              <a:rPr lang="en-GB" dirty="0" smtClean="0"/>
              <a:t>(Tahta, 1989)</a:t>
            </a:r>
          </a:p>
          <a:p>
            <a:r>
              <a:rPr lang="en-GB" dirty="0" smtClean="0"/>
              <a:t>Subordinate the learning of notation to already known algebraic activity</a:t>
            </a:r>
            <a:endParaRPr lang="en-GB" dirty="0"/>
          </a:p>
        </p:txBody>
      </p:sp>
    </p:spTree>
    <p:extLst>
      <p:ext uri="{BB962C8B-B14F-4D97-AF65-F5344CB8AC3E}">
        <p14:creationId xmlns:p14="http://schemas.microsoft.com/office/powerpoint/2010/main" val="70810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pPr marL="0" indent="0">
              <a:buNone/>
            </a:pPr>
            <a:r>
              <a:rPr lang="en-GB" b="1" dirty="0"/>
              <a:t>Learner difficulties with algebra: </a:t>
            </a:r>
            <a:endParaRPr lang="en-GB" b="1" dirty="0" smtClean="0"/>
          </a:p>
          <a:p>
            <a:endParaRPr lang="en-GB" b="1" dirty="0" smtClean="0"/>
          </a:p>
          <a:p>
            <a:pPr marL="0" indent="0">
              <a:buNone/>
            </a:pPr>
            <a:r>
              <a:rPr lang="en-GB" b="1" dirty="0"/>
              <a:t>A</a:t>
            </a:r>
            <a:r>
              <a:rPr lang="en-GB" b="1" dirty="0" smtClean="0"/>
              <a:t>re </a:t>
            </a:r>
            <a:r>
              <a:rPr lang="en-GB" b="1" dirty="0"/>
              <a:t>they really about </a:t>
            </a:r>
            <a:r>
              <a:rPr lang="en-GB" b="1" dirty="0" smtClean="0"/>
              <a:t>algebra?</a:t>
            </a:r>
          </a:p>
          <a:p>
            <a:r>
              <a:rPr lang="en-GB" b="1" dirty="0" smtClean="0">
                <a:solidFill>
                  <a:srgbClr val="FF0000"/>
                </a:solidFill>
              </a:rPr>
              <a:t>Not always</a:t>
            </a:r>
          </a:p>
          <a:p>
            <a:pPr marL="0" indent="0">
              <a:buNone/>
            </a:pPr>
            <a:endParaRPr lang="en-GB" b="1" dirty="0" smtClean="0"/>
          </a:p>
          <a:p>
            <a:pPr marL="0" indent="0">
              <a:buNone/>
            </a:pPr>
            <a:r>
              <a:rPr lang="en-GB" b="1" dirty="0" smtClean="0"/>
              <a:t>… and </a:t>
            </a:r>
            <a:r>
              <a:rPr lang="en-GB" b="1" dirty="0"/>
              <a:t>do they really have to be difficult</a:t>
            </a:r>
            <a:r>
              <a:rPr lang="en-GB" b="1" dirty="0" smtClean="0"/>
              <a:t>?</a:t>
            </a:r>
          </a:p>
          <a:p>
            <a:r>
              <a:rPr lang="en-GB" b="1" dirty="0" smtClean="0">
                <a:solidFill>
                  <a:srgbClr val="FF0000"/>
                </a:solidFill>
              </a:rPr>
              <a:t>Not always</a:t>
            </a:r>
            <a:endParaRPr lang="en-GB" dirty="0">
              <a:solidFill>
                <a:srgbClr val="FF0000"/>
              </a:solidFill>
            </a:endParaRPr>
          </a:p>
        </p:txBody>
      </p:sp>
    </p:spTree>
    <p:extLst>
      <p:ext uri="{BB962C8B-B14F-4D97-AF65-F5344CB8AC3E}">
        <p14:creationId xmlns:p14="http://schemas.microsoft.com/office/powerpoint/2010/main" val="28407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0000" lnSpcReduction="20000"/>
          </a:bodyPr>
          <a:lstStyle/>
          <a:p>
            <a:r>
              <a:rPr lang="en-GB" dirty="0" err="1"/>
              <a:t>Alibali</a:t>
            </a:r>
            <a:r>
              <a:rPr lang="en-GB" dirty="0"/>
              <a:t>, M. W., Knuth, E. J., </a:t>
            </a:r>
            <a:r>
              <a:rPr lang="en-GB" dirty="0" err="1"/>
              <a:t>Shanta</a:t>
            </a:r>
            <a:r>
              <a:rPr lang="en-GB" dirty="0"/>
              <a:t>, H., McNeil, N. M. and Stephens, A. C. (2007). A longitudinal examination of middle school students’ understanding of the equal sign and equivalent equations. </a:t>
            </a:r>
            <a:r>
              <a:rPr lang="en-GB" i="1" dirty="0"/>
              <a:t>Mathematical Thinking and Learning 9</a:t>
            </a:r>
            <a:r>
              <a:rPr lang="en-GB" dirty="0"/>
              <a:t>(3)</a:t>
            </a:r>
            <a:r>
              <a:rPr lang="en-GB" b="1" dirty="0"/>
              <a:t>, </a:t>
            </a:r>
            <a:r>
              <a:rPr lang="en-GB" dirty="0"/>
              <a:t>pp. 221-247.</a:t>
            </a:r>
          </a:p>
          <a:p>
            <a:r>
              <a:rPr lang="en-GB" dirty="0"/>
              <a:t>Bills, L., </a:t>
            </a:r>
            <a:r>
              <a:rPr lang="en-GB" dirty="0" err="1"/>
              <a:t>Ainley</a:t>
            </a:r>
            <a:r>
              <a:rPr lang="en-GB" dirty="0"/>
              <a:t>, J. and Wilson, K. (2006). Modes of algebraic communication - moving from spreadsheets to standard notation. </a:t>
            </a:r>
            <a:r>
              <a:rPr lang="en-GB" i="1" dirty="0"/>
              <a:t>For the learning of mathematics 26</a:t>
            </a:r>
            <a:r>
              <a:rPr lang="en-GB" dirty="0"/>
              <a:t>(1), pp. 41-47.</a:t>
            </a:r>
          </a:p>
          <a:p>
            <a:r>
              <a:rPr lang="en-GB" dirty="0" err="1"/>
              <a:t>Brizuela</a:t>
            </a:r>
            <a:r>
              <a:rPr lang="en-GB" dirty="0"/>
              <a:t>, B. and Schliemann, A. (2004). Ten-year-old students solving linear equations. </a:t>
            </a:r>
            <a:r>
              <a:rPr lang="en-GB" i="1" dirty="0"/>
              <a:t>For the learning of mathematics</a:t>
            </a:r>
            <a:r>
              <a:rPr lang="en-GB" dirty="0"/>
              <a:t> </a:t>
            </a:r>
            <a:r>
              <a:rPr lang="en-GB" i="1" dirty="0"/>
              <a:t>24</a:t>
            </a:r>
            <a:r>
              <a:rPr lang="en-GB" dirty="0"/>
              <a:t>(2)</a:t>
            </a:r>
            <a:r>
              <a:rPr lang="en-GB" b="1" dirty="0"/>
              <a:t>,</a:t>
            </a:r>
            <a:r>
              <a:rPr lang="en-GB" dirty="0"/>
              <a:t> pp. 33-40.</a:t>
            </a:r>
          </a:p>
          <a:p>
            <a:r>
              <a:rPr lang="en-GB" dirty="0"/>
              <a:t>Coles, A. and Sinclair, N. (2017). Re-thinking place value: from metaphor to metonym. </a:t>
            </a:r>
            <a:r>
              <a:rPr lang="en-GB" i="1" dirty="0"/>
              <a:t>For the learning of mathematics</a:t>
            </a:r>
            <a:r>
              <a:rPr lang="en-GB" dirty="0"/>
              <a:t> </a:t>
            </a:r>
            <a:r>
              <a:rPr lang="en-GB" i="1" dirty="0"/>
              <a:t>37</a:t>
            </a:r>
            <a:r>
              <a:rPr lang="en-GB" dirty="0"/>
              <a:t>(1)</a:t>
            </a:r>
            <a:r>
              <a:rPr lang="en-GB" b="1" dirty="0"/>
              <a:t>,</a:t>
            </a:r>
            <a:r>
              <a:rPr lang="en-GB" dirty="0"/>
              <a:t> pp. 3-8</a:t>
            </a:r>
            <a:r>
              <a:rPr lang="en-GB" dirty="0" smtClean="0"/>
              <a:t>.</a:t>
            </a:r>
          </a:p>
          <a:p>
            <a:r>
              <a:rPr lang="en-GB" dirty="0" smtClean="0"/>
              <a:t>Dougherty</a:t>
            </a:r>
            <a:r>
              <a:rPr lang="en-GB" dirty="0"/>
              <a:t>, B. J. and </a:t>
            </a:r>
            <a:r>
              <a:rPr lang="en-GB" dirty="0" err="1"/>
              <a:t>Zilliox</a:t>
            </a:r>
            <a:r>
              <a:rPr lang="en-GB" dirty="0"/>
              <a:t>, J. (2003). Voyaging from theory to practice in teaching and learning: a view from Hawai'i. In N. A. </a:t>
            </a:r>
            <a:r>
              <a:rPr lang="en-GB" dirty="0" err="1"/>
              <a:t>Pateman</a:t>
            </a:r>
            <a:r>
              <a:rPr lang="en-GB" dirty="0"/>
              <a:t>, B. J. Dougherty and J. T. </a:t>
            </a:r>
            <a:r>
              <a:rPr lang="en-GB" dirty="0" err="1"/>
              <a:t>Zilliox</a:t>
            </a:r>
            <a:r>
              <a:rPr lang="en-GB" dirty="0"/>
              <a:t> (</a:t>
            </a:r>
            <a:r>
              <a:rPr lang="en-GB" dirty="0" err="1"/>
              <a:t>Eds</a:t>
            </a:r>
            <a:r>
              <a:rPr lang="en-GB" dirty="0"/>
              <a:t>), </a:t>
            </a:r>
            <a:r>
              <a:rPr lang="en-GB" i="1" dirty="0"/>
              <a:t>Proceedings of the 27th Conference of the International Group for the Psychology of Mathematics Education held jointly with the 25th Conference of PME-NA, </a:t>
            </a:r>
            <a:r>
              <a:rPr lang="en-GB" dirty="0"/>
              <a:t>(Vol. 1, pp. 17-23). Hawai'i, USA: PME.</a:t>
            </a:r>
          </a:p>
          <a:p>
            <a:r>
              <a:rPr lang="en-GB" dirty="0"/>
              <a:t>Feynman, R. (1988) 'What do you care what other people think?'. London: Unwin Hyman. </a:t>
            </a:r>
          </a:p>
          <a:p>
            <a:r>
              <a:rPr lang="en-GB" dirty="0" err="1" smtClean="0"/>
              <a:t>Filloy</a:t>
            </a:r>
            <a:r>
              <a:rPr lang="en-GB" dirty="0" smtClean="0"/>
              <a:t>, E. and </a:t>
            </a:r>
            <a:r>
              <a:rPr lang="en-GB" dirty="0" err="1" smtClean="0"/>
              <a:t>Rojano</a:t>
            </a:r>
            <a:r>
              <a:rPr lang="en-GB" dirty="0" smtClean="0"/>
              <a:t>, T. (1989). Solving equations, the transition from arithmetic to algebra. </a:t>
            </a:r>
            <a:r>
              <a:rPr lang="en-GB" i="1" dirty="0" smtClean="0"/>
              <a:t>For the Learning of Mathematics 9</a:t>
            </a:r>
            <a:r>
              <a:rPr lang="en-GB" dirty="0" smtClean="0"/>
              <a:t>(2), pp. 19-25.</a:t>
            </a:r>
          </a:p>
          <a:p>
            <a:r>
              <a:rPr lang="en-GB" dirty="0" err="1" smtClean="0"/>
              <a:t>Fujii</a:t>
            </a:r>
            <a:r>
              <a:rPr lang="en-GB" dirty="0"/>
              <a:t>, T. and Stephens, M. (2001). Fostering an understanding of algebraic generalisation through numerical expressions: the role of quasi-variables. In H. Chick, K. Stacey, J. Vincent and J. Vincent (</a:t>
            </a:r>
            <a:r>
              <a:rPr lang="en-GB" dirty="0" err="1"/>
              <a:t>Eds</a:t>
            </a:r>
            <a:r>
              <a:rPr lang="en-GB" dirty="0"/>
              <a:t>), </a:t>
            </a:r>
            <a:r>
              <a:rPr lang="en-GB" i="1" dirty="0"/>
              <a:t>Proceedings of the 12th Study conference of the International Commission on Mathematical Instruction: The Future of the Teaching and Learning of Algebra, </a:t>
            </a:r>
            <a:r>
              <a:rPr lang="en-GB" dirty="0"/>
              <a:t>(Vol. 1, pp. 258-264). Melbourne, Australia: The University of Melbourne.</a:t>
            </a:r>
          </a:p>
          <a:p>
            <a:r>
              <a:rPr lang="en-GB" dirty="0" smtClean="0"/>
              <a:t>Gattegno, C. (1963). </a:t>
            </a:r>
            <a:r>
              <a:rPr lang="en-GB" i="1" dirty="0"/>
              <a:t>M</a:t>
            </a:r>
            <a:r>
              <a:rPr lang="en-GB" i="1" dirty="0" smtClean="0"/>
              <a:t>athematics with numbers in colour: Book 1</a:t>
            </a:r>
            <a:r>
              <a:rPr lang="en-GB" dirty="0" smtClean="0"/>
              <a:t>. Reading: Educational Explorers </a:t>
            </a:r>
            <a:r>
              <a:rPr lang="en-GB" dirty="0" err="1" smtClean="0"/>
              <a:t>Lmited</a:t>
            </a:r>
            <a:r>
              <a:rPr lang="en-GB" dirty="0" smtClean="0"/>
              <a:t>.</a:t>
            </a:r>
          </a:p>
          <a:p>
            <a:r>
              <a:rPr lang="en-GB" dirty="0"/>
              <a:t>Gattegno, C. (1971). </a:t>
            </a:r>
            <a:r>
              <a:rPr lang="en-GB" i="1" dirty="0"/>
              <a:t>What we owe children. The subordination of teaching to learning. </a:t>
            </a:r>
            <a:r>
              <a:rPr lang="en-GB" dirty="0"/>
              <a:t>London: Routledge and Kegan Paul Ltd.</a:t>
            </a:r>
          </a:p>
          <a:p>
            <a:r>
              <a:rPr lang="en-GB" dirty="0" smtClean="0"/>
              <a:t>Gattegno</a:t>
            </a:r>
            <a:r>
              <a:rPr lang="en-GB" dirty="0"/>
              <a:t>, C. (1988). </a:t>
            </a:r>
            <a:r>
              <a:rPr lang="en-GB" i="1" dirty="0"/>
              <a:t>The science of education. Part 2b: the awareness of </a:t>
            </a:r>
            <a:r>
              <a:rPr lang="en-GB" i="1" dirty="0" err="1"/>
              <a:t>mathematization</a:t>
            </a:r>
            <a:r>
              <a:rPr lang="en-GB" i="1" dirty="0"/>
              <a:t>. </a:t>
            </a:r>
            <a:r>
              <a:rPr lang="en-GB" dirty="0"/>
              <a:t>New York: Educational Solutions</a:t>
            </a:r>
            <a:r>
              <a:rPr lang="en-GB" dirty="0" smtClean="0"/>
              <a:t>.</a:t>
            </a:r>
          </a:p>
          <a:p>
            <a:r>
              <a:rPr lang="en-GB" dirty="0" err="1"/>
              <a:t>Gray</a:t>
            </a:r>
            <a:r>
              <a:rPr lang="en-GB" dirty="0"/>
              <a:t>, E. M. and Tall, D. O. (1994). Duality, ambiguity and flexibility: A proceptual view of simple arithmetic. </a:t>
            </a:r>
            <a:r>
              <a:rPr lang="en-GB" i="1" dirty="0"/>
              <a:t>Journal for Research in Mathematics Education</a:t>
            </a:r>
            <a:r>
              <a:rPr lang="en-GB" dirty="0"/>
              <a:t> </a:t>
            </a:r>
            <a:r>
              <a:rPr lang="en-GB" i="1" dirty="0"/>
              <a:t>25</a:t>
            </a:r>
            <a:r>
              <a:rPr lang="en-GB" dirty="0"/>
              <a:t>(2)</a:t>
            </a:r>
            <a:r>
              <a:rPr lang="en-GB" b="1" dirty="0"/>
              <a:t>,</a:t>
            </a:r>
            <a:r>
              <a:rPr lang="en-GB" dirty="0"/>
              <a:t> pp. 115-141.</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8731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0000" lnSpcReduction="20000"/>
          </a:bodyPr>
          <a:lstStyle/>
          <a:p>
            <a:r>
              <a:rPr lang="en-GB" dirty="0" err="1"/>
              <a:t>Herscovics</a:t>
            </a:r>
            <a:r>
              <a:rPr lang="en-GB" dirty="0"/>
              <a:t>, N. and </a:t>
            </a:r>
            <a:r>
              <a:rPr lang="en-GB" dirty="0" err="1"/>
              <a:t>Linchevski</a:t>
            </a:r>
            <a:r>
              <a:rPr lang="en-GB" dirty="0"/>
              <a:t>, L. (1994). A cognitive gap between arithmetic and algebra. </a:t>
            </a:r>
            <a:r>
              <a:rPr lang="en-GB" i="1" dirty="0"/>
              <a:t>Educational Studies in Mathematics 27</a:t>
            </a:r>
            <a:r>
              <a:rPr lang="en-GB" dirty="0"/>
              <a:t>, pp. 59-78.</a:t>
            </a:r>
          </a:p>
          <a:p>
            <a:r>
              <a:rPr lang="en-GB" dirty="0"/>
              <a:t>Hewitt, D. (1994). </a:t>
            </a:r>
            <a:r>
              <a:rPr lang="en-GB" i="1" dirty="0"/>
              <a:t>The principle of economy in the teaching and learning of mathematics. </a:t>
            </a:r>
            <a:r>
              <a:rPr lang="en-GB" dirty="0"/>
              <a:t>Unpublished PhD dissertation. The Open University, Milton Keynes.</a:t>
            </a:r>
          </a:p>
          <a:p>
            <a:r>
              <a:rPr lang="en-GB" dirty="0"/>
              <a:t>Hewitt, D. (1996). Mathematical fluency: the nature of practice and the role of subordination. </a:t>
            </a:r>
            <a:r>
              <a:rPr lang="en-GB" i="1" dirty="0"/>
              <a:t>For the Learning of Mathematics 16</a:t>
            </a:r>
            <a:r>
              <a:rPr lang="en-GB" dirty="0"/>
              <a:t>(2), pp. 28-35.</a:t>
            </a:r>
          </a:p>
          <a:p>
            <a:r>
              <a:rPr lang="en-GB" dirty="0" smtClean="0"/>
              <a:t>Hewitt</a:t>
            </a:r>
            <a:r>
              <a:rPr lang="en-GB" dirty="0"/>
              <a:t>, D. (1998). Approaching Arithmetic Algebraically. </a:t>
            </a:r>
            <a:r>
              <a:rPr lang="en-GB" i="1" dirty="0"/>
              <a:t>Mathematics Teaching 163</a:t>
            </a:r>
            <a:r>
              <a:rPr lang="en-GB" dirty="0"/>
              <a:t>, pp. 19-29.</a:t>
            </a:r>
          </a:p>
          <a:p>
            <a:r>
              <a:rPr lang="en-GB" dirty="0"/>
              <a:t>Hewitt, D. (1999). Arbitrary and Necessary: Part 1 a Way of Viewing the Mathematics Curriculum. </a:t>
            </a:r>
            <a:r>
              <a:rPr lang="en-GB" i="1" dirty="0"/>
              <a:t>For the Learning of Mathematics, 19(3)</a:t>
            </a:r>
            <a:r>
              <a:rPr lang="en-GB" dirty="0"/>
              <a:t>, 2-9.</a:t>
            </a:r>
          </a:p>
          <a:p>
            <a:r>
              <a:rPr lang="en-GB" dirty="0" smtClean="0"/>
              <a:t>Hewitt, D. (2003). Notational issues: visual effects and ordering operations. In N. A. </a:t>
            </a:r>
            <a:r>
              <a:rPr lang="en-GB" dirty="0" err="1" smtClean="0"/>
              <a:t>Pateman</a:t>
            </a:r>
            <a:r>
              <a:rPr lang="en-GB" dirty="0" smtClean="0"/>
              <a:t>, B. J. Dougherty and J. </a:t>
            </a:r>
            <a:r>
              <a:rPr lang="en-GB" dirty="0" err="1" smtClean="0"/>
              <a:t>Zilliox</a:t>
            </a:r>
            <a:r>
              <a:rPr lang="en-GB" dirty="0" smtClean="0"/>
              <a:t> (</a:t>
            </a:r>
            <a:r>
              <a:rPr lang="en-GB" dirty="0" err="1" smtClean="0"/>
              <a:t>Eds</a:t>
            </a:r>
            <a:r>
              <a:rPr lang="en-GB" dirty="0" smtClean="0"/>
              <a:t>), </a:t>
            </a:r>
            <a:r>
              <a:rPr lang="en-GB" i="1" dirty="0" smtClean="0"/>
              <a:t>Proceedings of the 2003 Joint Meeting of the International Group for the Psychology of Mathematics Education (PME) and PME North America Chapter (PME-NA), </a:t>
            </a:r>
            <a:r>
              <a:rPr lang="en-GB" dirty="0" smtClean="0"/>
              <a:t>Vol. 3, Honolulu, USA, College of Education, University of Hawai'i, pp. 63-69. </a:t>
            </a:r>
          </a:p>
          <a:p>
            <a:r>
              <a:rPr lang="en-GB" dirty="0" smtClean="0"/>
              <a:t>Hewitt</a:t>
            </a:r>
            <a:r>
              <a:rPr lang="en-GB" dirty="0"/>
              <a:t>, D. (2012). Young students learning formal algebraic notation and solving linear equations: are commonly experienced difficulties avoidable? </a:t>
            </a:r>
            <a:r>
              <a:rPr lang="en-GB" i="1" dirty="0"/>
              <a:t>Educational Studies in Mathematics 81</a:t>
            </a:r>
            <a:r>
              <a:rPr lang="en-GB" dirty="0"/>
              <a:t>(2), pp. 139-159.</a:t>
            </a:r>
          </a:p>
          <a:p>
            <a:r>
              <a:rPr lang="en-GB" dirty="0"/>
              <a:t>Hewitt, D. (2015). The economic use of time and effort in the teaching and learning of mathematics. In S. Oesterle and D. Allan (</a:t>
            </a:r>
            <a:r>
              <a:rPr lang="en-GB" dirty="0" err="1"/>
              <a:t>Eds</a:t>
            </a:r>
            <a:r>
              <a:rPr lang="en-GB" dirty="0"/>
              <a:t>), </a:t>
            </a:r>
            <a:r>
              <a:rPr lang="en-GB" i="1" dirty="0"/>
              <a:t>Proceedings of the 2014 Annual Meeting of the Canadian Mathematics Education Study Group, </a:t>
            </a:r>
            <a:r>
              <a:rPr lang="en-GB" dirty="0"/>
              <a:t>(pp. 3-23). Edmonton, Canada: CMESG/GCEDM.</a:t>
            </a:r>
          </a:p>
          <a:p>
            <a:r>
              <a:rPr lang="en-GB" dirty="0" smtClean="0"/>
              <a:t>Hewitt, D. (2016). Designing educational software: the case of Grid Algebra. </a:t>
            </a:r>
            <a:r>
              <a:rPr lang="en-GB" i="1" dirty="0" smtClean="0"/>
              <a:t>Digital Experiences in Mathematics Education 2</a:t>
            </a:r>
            <a:r>
              <a:rPr lang="en-GB" dirty="0" smtClean="0"/>
              <a:t>(2), pp. 167-198.</a:t>
            </a:r>
          </a:p>
          <a:p>
            <a:r>
              <a:rPr lang="en-GB" dirty="0"/>
              <a:t>Hughes, M. (1990). </a:t>
            </a:r>
            <a:r>
              <a:rPr lang="en-GB" i="1" dirty="0"/>
              <a:t>Children and Number. Difficulties in Learning Mathematics. </a:t>
            </a:r>
            <a:r>
              <a:rPr lang="en-GB" dirty="0"/>
              <a:t>Oxford: Basil Blackwell</a:t>
            </a:r>
            <a:r>
              <a:rPr lang="en-GB" dirty="0" smtClean="0"/>
              <a:t>.</a:t>
            </a:r>
          </a:p>
          <a:p>
            <a:r>
              <a:rPr lang="en-GB" dirty="0" smtClean="0"/>
              <a:t>Jones</a:t>
            </a:r>
            <a:r>
              <a:rPr lang="en-GB" dirty="0"/>
              <a:t>, I. and Pratt, D. (2012). A substituting meaning for the equals sign in arithmetic notating tasks. </a:t>
            </a:r>
            <a:r>
              <a:rPr lang="en-GB" i="1" dirty="0"/>
              <a:t>Journal for Research in Mathematics Education 43</a:t>
            </a:r>
            <a:r>
              <a:rPr lang="en-GB" dirty="0"/>
              <a:t>(1), pp. 2-33.</a:t>
            </a:r>
          </a:p>
          <a:p>
            <a:r>
              <a:rPr lang="en-GB" dirty="0" smtClean="0"/>
              <a:t>Kaput</a:t>
            </a:r>
            <a:r>
              <a:rPr lang="en-GB" dirty="0"/>
              <a:t>, J. J. (1995). A research base supporting long term algebra reform? In D. T. Owens, M. K. Reed, &amp; G. M. </a:t>
            </a:r>
            <a:r>
              <a:rPr lang="en-GB" dirty="0" err="1"/>
              <a:t>Millsaps</a:t>
            </a:r>
            <a:r>
              <a:rPr lang="en-GB" dirty="0"/>
              <a:t> (Eds.), </a:t>
            </a:r>
            <a:r>
              <a:rPr lang="en-GB" i="1" dirty="0"/>
              <a:t>Proceedings of the 17th Annual Meeting of PME-NA </a:t>
            </a:r>
            <a:r>
              <a:rPr lang="en-GB" dirty="0"/>
              <a:t>(Vol. 1, pp. 71-94). Columbus, OH: ERIC Clearinghouse for Science, Mathematics, and Environmental Education.</a:t>
            </a:r>
          </a:p>
          <a:p>
            <a:endParaRPr lang="en-GB" dirty="0"/>
          </a:p>
        </p:txBody>
      </p:sp>
    </p:spTree>
    <p:extLst>
      <p:ext uri="{BB962C8B-B14F-4D97-AF65-F5344CB8AC3E}">
        <p14:creationId xmlns:p14="http://schemas.microsoft.com/office/powerpoint/2010/main" val="2835092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0000" lnSpcReduction="20000"/>
          </a:bodyPr>
          <a:lstStyle/>
          <a:p>
            <a:r>
              <a:rPr lang="en-GB" dirty="0"/>
              <a:t>Kieran, C. (1989). The early learning of algebra: a structural perspective. In S. Wagner and C. Kieran (</a:t>
            </a:r>
            <a:r>
              <a:rPr lang="en-GB" dirty="0" err="1"/>
              <a:t>Eds</a:t>
            </a:r>
            <a:r>
              <a:rPr lang="en-GB" dirty="0"/>
              <a:t>), </a:t>
            </a:r>
            <a:r>
              <a:rPr lang="en-GB" i="1" dirty="0"/>
              <a:t>Research Issues in the Learning and Teaching of Algebra, </a:t>
            </a:r>
            <a:r>
              <a:rPr lang="en-GB" dirty="0"/>
              <a:t>Reston, Virginia, USA: National Council of Teachers of Mathematics, Lawrence Erlbaum Associates, pp. p33-56.</a:t>
            </a:r>
          </a:p>
          <a:p>
            <a:r>
              <a:rPr lang="en-GB" dirty="0" smtClean="0"/>
              <a:t>Kieran</a:t>
            </a:r>
            <a:r>
              <a:rPr lang="en-GB" dirty="0"/>
              <a:t>, C. (1996). </a:t>
            </a:r>
            <a:r>
              <a:rPr lang="en-GB" i="1" dirty="0"/>
              <a:t>The changing face of school algebra</a:t>
            </a:r>
            <a:r>
              <a:rPr lang="en-GB" dirty="0"/>
              <a:t>. In C. </a:t>
            </a:r>
            <a:r>
              <a:rPr lang="en-GB" dirty="0" err="1"/>
              <a:t>Alsina</a:t>
            </a:r>
            <a:r>
              <a:rPr lang="en-GB" dirty="0"/>
              <a:t>, J. Alvarez, B. Hodgson, C. </a:t>
            </a:r>
            <a:r>
              <a:rPr lang="en-GB" dirty="0" err="1"/>
              <a:t>Laborde</a:t>
            </a:r>
            <a:r>
              <a:rPr lang="en-GB" dirty="0"/>
              <a:t>, &amp; A. Pérez (Eds.), 8th International Congress on Mathematical Education: Selected lectures (pp. 271-290). Seville, Spain: S.A.E.M. Thales.</a:t>
            </a:r>
          </a:p>
          <a:p>
            <a:r>
              <a:rPr lang="en-GB" dirty="0"/>
              <a:t>Kieran, C. (2004). Algebraic thinking in the early grades: what is it? </a:t>
            </a:r>
            <a:r>
              <a:rPr lang="en-GB" i="1" dirty="0"/>
              <a:t>The Mathematics Educator 8</a:t>
            </a:r>
            <a:r>
              <a:rPr lang="en-GB" dirty="0"/>
              <a:t>(1), pp. 139-151.</a:t>
            </a:r>
          </a:p>
          <a:p>
            <a:r>
              <a:rPr lang="en-GB" dirty="0" err="1"/>
              <a:t>Kirshner</a:t>
            </a:r>
            <a:r>
              <a:rPr lang="en-GB" dirty="0"/>
              <a:t>, D. (1989). The visual syntax of algebra. </a:t>
            </a:r>
            <a:r>
              <a:rPr lang="en-GB" i="1" dirty="0"/>
              <a:t>Journal for Research in Mathematics Education 20</a:t>
            </a:r>
            <a:r>
              <a:rPr lang="en-GB" dirty="0"/>
              <a:t>(3), pp. 274-287.</a:t>
            </a:r>
          </a:p>
          <a:p>
            <a:r>
              <a:rPr lang="en-GB" dirty="0" smtClean="0"/>
              <a:t>Knuth</a:t>
            </a:r>
            <a:r>
              <a:rPr lang="en-GB" dirty="0"/>
              <a:t>, E. J., </a:t>
            </a:r>
            <a:r>
              <a:rPr lang="en-GB" dirty="0" err="1"/>
              <a:t>Alibali</a:t>
            </a:r>
            <a:r>
              <a:rPr lang="en-GB" dirty="0"/>
              <a:t>, M. W., McNeil, N. M., Weinberg, A. and Stephens, A. C. (2005). Middle school students’ understanding of core algebraic concepts: equivalence &amp; variable. </a:t>
            </a:r>
            <a:r>
              <a:rPr lang="en-GB" i="1" dirty="0"/>
              <a:t>ZDM 37</a:t>
            </a:r>
            <a:r>
              <a:rPr lang="en-GB" dirty="0"/>
              <a:t>(1), pp. 68-76.</a:t>
            </a:r>
          </a:p>
          <a:p>
            <a:r>
              <a:rPr lang="en-GB" dirty="0"/>
              <a:t>Knuth, E. J., Stephens, A. C., McNeil, N. M. and </a:t>
            </a:r>
            <a:r>
              <a:rPr lang="en-GB" dirty="0" err="1"/>
              <a:t>Alibali</a:t>
            </a:r>
            <a:r>
              <a:rPr lang="en-GB" dirty="0"/>
              <a:t>, M. W. (2006). Does understanding the equal sign matter? Evidence from solving equations. </a:t>
            </a:r>
            <a:r>
              <a:rPr lang="en-GB" i="1" dirty="0"/>
              <a:t>Journal for Research in Mathematics Education 37</a:t>
            </a:r>
            <a:r>
              <a:rPr lang="en-GB" dirty="0"/>
              <a:t>(4), pp. 297-312.</a:t>
            </a:r>
          </a:p>
          <a:p>
            <a:r>
              <a:rPr lang="en-GB" dirty="0" err="1"/>
              <a:t>MacGregor</a:t>
            </a:r>
            <a:r>
              <a:rPr lang="en-GB" dirty="0"/>
              <a:t>, M. and Stacey, K. (1997). Students' understanding of algebraic notation: 11-15. </a:t>
            </a:r>
            <a:r>
              <a:rPr lang="en-GB" i="1" dirty="0"/>
              <a:t>Educational Studies in Mathematics </a:t>
            </a:r>
            <a:r>
              <a:rPr lang="en-GB" dirty="0"/>
              <a:t>33, pp. 1-19.</a:t>
            </a:r>
          </a:p>
          <a:p>
            <a:r>
              <a:rPr lang="en-GB" dirty="0" smtClean="0"/>
              <a:t>Mason</a:t>
            </a:r>
            <a:r>
              <a:rPr lang="en-GB" dirty="0"/>
              <a:t>, J. (1996). Expressing generality and roots of algebra. In N. </a:t>
            </a:r>
            <a:r>
              <a:rPr lang="en-GB" dirty="0" err="1"/>
              <a:t>Bednarz</a:t>
            </a:r>
            <a:r>
              <a:rPr lang="en-GB" dirty="0"/>
              <a:t>, C. Kieran and L. Lee (</a:t>
            </a:r>
            <a:r>
              <a:rPr lang="en-GB" dirty="0" err="1"/>
              <a:t>Eds</a:t>
            </a:r>
            <a:r>
              <a:rPr lang="en-GB" dirty="0"/>
              <a:t>), </a:t>
            </a:r>
            <a:r>
              <a:rPr lang="en-GB" i="1" dirty="0"/>
              <a:t>Approaches to algebra. Perspectives for research and teaching, </a:t>
            </a:r>
            <a:r>
              <a:rPr lang="en-GB" dirty="0"/>
              <a:t>Dordrecht: Kluwer, pp. 65-86.</a:t>
            </a:r>
          </a:p>
          <a:p>
            <a:r>
              <a:rPr lang="en-GB" dirty="0"/>
              <a:t>Mason, J., Graham, A. and Johnston-Wilder, S. (2005). </a:t>
            </a:r>
            <a:r>
              <a:rPr lang="en-GB" i="1" dirty="0"/>
              <a:t>Developing thinking in algebra</a:t>
            </a:r>
            <a:r>
              <a:rPr lang="en-GB" dirty="0"/>
              <a:t>. London: Paul Chapman.</a:t>
            </a:r>
          </a:p>
          <a:p>
            <a:r>
              <a:rPr lang="it-IT" dirty="0" err="1"/>
              <a:t>McNeil</a:t>
            </a:r>
            <a:r>
              <a:rPr lang="it-IT" dirty="0"/>
              <a:t>, N. M., &amp; </a:t>
            </a:r>
            <a:r>
              <a:rPr lang="it-IT" dirty="0" err="1"/>
              <a:t>Alibali</a:t>
            </a:r>
            <a:r>
              <a:rPr lang="it-IT" dirty="0"/>
              <a:t>, M. W. (2002). A strong schema </a:t>
            </a:r>
            <a:r>
              <a:rPr lang="en-GB" dirty="0"/>
              <a:t>can interfere with learning: The case of children’s typical </a:t>
            </a:r>
            <a:r>
              <a:rPr lang="de-DE" dirty="0" err="1"/>
              <a:t>addition</a:t>
            </a:r>
            <a:r>
              <a:rPr lang="de-DE" dirty="0"/>
              <a:t> </a:t>
            </a:r>
            <a:r>
              <a:rPr lang="de-DE" dirty="0" err="1"/>
              <a:t>schema</a:t>
            </a:r>
            <a:r>
              <a:rPr lang="de-DE" dirty="0"/>
              <a:t>. In C. D. </a:t>
            </a:r>
            <a:r>
              <a:rPr lang="de-DE" dirty="0" err="1"/>
              <a:t>Schunn</a:t>
            </a:r>
            <a:r>
              <a:rPr lang="de-DE" dirty="0"/>
              <a:t> &amp; W. Gray (Eds.), </a:t>
            </a:r>
            <a:r>
              <a:rPr lang="en-GB" i="1" dirty="0"/>
              <a:t>Proceedings of the Twenty-Fourth Annual Conference of the Cognitive Science Society </a:t>
            </a:r>
            <a:r>
              <a:rPr lang="en-GB" dirty="0"/>
              <a:t>(pp. 661 – 666). Mahwah, NJ: Erlbaum.</a:t>
            </a:r>
          </a:p>
          <a:p>
            <a:r>
              <a:rPr lang="en-GB" dirty="0"/>
              <a:t>McNeil, N. M. and </a:t>
            </a:r>
            <a:r>
              <a:rPr lang="en-GB" dirty="0" err="1"/>
              <a:t>Alibali</a:t>
            </a:r>
            <a:r>
              <a:rPr lang="en-GB" dirty="0"/>
              <a:t>, M. W. (2005). Why don't you change your mind? Knowledge of operational patterns hinders learning and performance on equations. </a:t>
            </a:r>
            <a:r>
              <a:rPr lang="en-GB" i="1" dirty="0"/>
              <a:t>Child Development 76</a:t>
            </a:r>
            <a:r>
              <a:rPr lang="en-GB" dirty="0"/>
              <a:t>(4), pp. 883-899.</a:t>
            </a:r>
          </a:p>
          <a:p>
            <a:endParaRPr lang="en-GB" dirty="0"/>
          </a:p>
        </p:txBody>
      </p:sp>
    </p:spTree>
    <p:extLst>
      <p:ext uri="{BB962C8B-B14F-4D97-AF65-F5344CB8AC3E}">
        <p14:creationId xmlns:p14="http://schemas.microsoft.com/office/powerpoint/2010/main" val="1439749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0000" lnSpcReduction="20000"/>
          </a:bodyPr>
          <a:lstStyle/>
          <a:p>
            <a:r>
              <a:rPr lang="en-GB" dirty="0"/>
              <a:t>National Council of Teachers of Mathematics. (1998). </a:t>
            </a:r>
            <a:r>
              <a:rPr lang="en-GB" i="1" dirty="0"/>
              <a:t>The nature and role of algebra in the K-14 curriculum</a:t>
            </a:r>
            <a:r>
              <a:rPr lang="en-GB" dirty="0"/>
              <a:t>. Washington: DC: National Academy Press.</a:t>
            </a:r>
          </a:p>
          <a:p>
            <a:r>
              <a:rPr lang="en-GB" dirty="0"/>
              <a:t>Pirie, S. and Martin, L. (1997). The equation, the whole equation and nothing but the equation! One approach to the teaching of linear equations. </a:t>
            </a:r>
            <a:r>
              <a:rPr lang="en-GB" i="1" dirty="0"/>
              <a:t>Educational Studies in Mathematics 34</a:t>
            </a:r>
            <a:r>
              <a:rPr lang="en-GB" dirty="0"/>
              <a:t>, pp. 159-181.</a:t>
            </a:r>
          </a:p>
          <a:p>
            <a:r>
              <a:rPr lang="en-GB" dirty="0"/>
              <a:t>Radford, L. (2003). Gestures, Speech, and the Sprouting of Signs: A Semiotic-Cultural Approach to Students' Types of Generalization. </a:t>
            </a:r>
            <a:r>
              <a:rPr lang="en-GB" i="1" dirty="0"/>
              <a:t>Mathematical Thinking and Learning 5</a:t>
            </a:r>
            <a:r>
              <a:rPr lang="en-GB" dirty="0"/>
              <a:t>(1), pp. 37-70.</a:t>
            </a:r>
          </a:p>
          <a:p>
            <a:r>
              <a:rPr lang="en-GB" dirty="0" err="1"/>
              <a:t>Sáenz</a:t>
            </a:r>
            <a:r>
              <a:rPr lang="en-GB" dirty="0"/>
              <a:t>-Ludlow, A. and </a:t>
            </a:r>
            <a:r>
              <a:rPr lang="en-GB" dirty="0" err="1"/>
              <a:t>Walgamuth</a:t>
            </a:r>
            <a:r>
              <a:rPr lang="en-GB" dirty="0"/>
              <a:t>, C. (1998). Third graders' interpretations or equality and the equal symbol. </a:t>
            </a:r>
            <a:r>
              <a:rPr lang="en-GB" i="1" dirty="0"/>
              <a:t>Educational Studies in Mathematics 35</a:t>
            </a:r>
            <a:r>
              <a:rPr lang="en-GB" dirty="0"/>
              <a:t>, pp. 153-187.</a:t>
            </a:r>
          </a:p>
          <a:p>
            <a:r>
              <a:rPr lang="en-GB" dirty="0" err="1"/>
              <a:t>Sfard</a:t>
            </a:r>
            <a:r>
              <a:rPr lang="en-GB" dirty="0"/>
              <a:t>, A. and </a:t>
            </a:r>
            <a:r>
              <a:rPr lang="en-GB" dirty="0" err="1"/>
              <a:t>Linchevski</a:t>
            </a:r>
            <a:r>
              <a:rPr lang="en-GB" dirty="0"/>
              <a:t>, L. (1994). The gains and pitfalls of reification - the case of algebra. </a:t>
            </a:r>
            <a:r>
              <a:rPr lang="en-GB" i="1" dirty="0"/>
              <a:t>Educational Studies in Mathematics </a:t>
            </a:r>
            <a:r>
              <a:rPr lang="en-GB" dirty="0"/>
              <a:t>26, pp. 191-228.</a:t>
            </a:r>
          </a:p>
          <a:p>
            <a:r>
              <a:rPr lang="en-GB" dirty="0" smtClean="0"/>
              <a:t>SMP (1963). </a:t>
            </a:r>
            <a:r>
              <a:rPr lang="en-GB" i="1" dirty="0" smtClean="0"/>
              <a:t>The School Mathematics Project: Book 1</a:t>
            </a:r>
            <a:r>
              <a:rPr lang="en-GB" dirty="0" smtClean="0"/>
              <a:t>. Cambridge: Cambridge University Press.</a:t>
            </a:r>
          </a:p>
          <a:p>
            <a:r>
              <a:rPr lang="en-GB" dirty="0"/>
              <a:t>Tahta, D. (1989). </a:t>
            </a:r>
            <a:r>
              <a:rPr lang="en-GB" i="1" dirty="0"/>
              <a:t>Take care of the symbols …, </a:t>
            </a:r>
            <a:r>
              <a:rPr lang="en-GB" dirty="0"/>
              <a:t>Unpublished </a:t>
            </a:r>
            <a:r>
              <a:rPr lang="en-GB" dirty="0" smtClean="0"/>
              <a:t>document</a:t>
            </a:r>
          </a:p>
          <a:p>
            <a:r>
              <a:rPr lang="en-GB" dirty="0" err="1" smtClean="0"/>
              <a:t>Usiskin</a:t>
            </a:r>
            <a:r>
              <a:rPr lang="en-GB" dirty="0"/>
              <a:t>, Z. (1988). Conceptions of school algebra and uses of variable. In A. F. </a:t>
            </a:r>
            <a:r>
              <a:rPr lang="en-GB" dirty="0" err="1"/>
              <a:t>Coxford</a:t>
            </a:r>
            <a:r>
              <a:rPr lang="en-GB" dirty="0"/>
              <a:t> &amp; A. P. </a:t>
            </a:r>
            <a:r>
              <a:rPr lang="en-GB" dirty="0" err="1"/>
              <a:t>Shulte</a:t>
            </a:r>
            <a:r>
              <a:rPr lang="en-GB" dirty="0"/>
              <a:t> (Eds.), </a:t>
            </a:r>
            <a:r>
              <a:rPr lang="en-GB" i="1" dirty="0"/>
              <a:t>The ideas of algebra, K-12 </a:t>
            </a:r>
            <a:r>
              <a:rPr lang="en-GB" dirty="0"/>
              <a:t>(1988 Yearbook of the National Council of Teachers of Mathematics, pp. 8-19). Reston, VA: NCTM.</a:t>
            </a:r>
          </a:p>
          <a:p>
            <a:r>
              <a:rPr lang="en-GB" dirty="0" err="1"/>
              <a:t>Vlassis</a:t>
            </a:r>
            <a:r>
              <a:rPr lang="en-GB" dirty="0"/>
              <a:t>, J. (2002). The balance model: hindrance or support for the solving of linear equations with one unknown </a:t>
            </a:r>
            <a:r>
              <a:rPr lang="en-GB" i="1" dirty="0"/>
              <a:t>Educational Studies in Mathematics 49</a:t>
            </a:r>
            <a:r>
              <a:rPr lang="en-GB" dirty="0"/>
              <a:t>(3), pp. 341-359.</a:t>
            </a:r>
          </a:p>
          <a:p>
            <a:r>
              <a:rPr lang="en-GB" dirty="0"/>
              <a:t>Warren, E. (2001). Algebraic understanding and the importance of operation sense. In M. van den </a:t>
            </a:r>
            <a:r>
              <a:rPr lang="en-GB" dirty="0" err="1"/>
              <a:t>Heuvel-Panhuizen</a:t>
            </a:r>
            <a:r>
              <a:rPr lang="en-GB" dirty="0"/>
              <a:t> (Ed.) </a:t>
            </a:r>
            <a:r>
              <a:rPr lang="en-GB" i="1" dirty="0"/>
              <a:t>Proceedings of the 25th Conference of the International Group for the Psychology of Mathematics Education, </a:t>
            </a:r>
            <a:r>
              <a:rPr lang="en-GB" dirty="0"/>
              <a:t>(Vol. 4, pp. 399-406). Utrecht, The Netherlands: PME.</a:t>
            </a:r>
          </a:p>
          <a:p>
            <a:r>
              <a:rPr lang="en-GB" dirty="0"/>
              <a:t>Warren, E. (2003). Young children's understanding of equals: a longitudinal study. In N. A. </a:t>
            </a:r>
            <a:r>
              <a:rPr lang="en-GB" dirty="0" err="1"/>
              <a:t>Pateman</a:t>
            </a:r>
            <a:r>
              <a:rPr lang="en-GB" dirty="0"/>
              <a:t>, B. J. Dougherty and J. T. </a:t>
            </a:r>
            <a:r>
              <a:rPr lang="en-GB" dirty="0" err="1"/>
              <a:t>Zillox</a:t>
            </a:r>
            <a:r>
              <a:rPr lang="en-GB" dirty="0"/>
              <a:t> (</a:t>
            </a:r>
            <a:r>
              <a:rPr lang="en-GB" dirty="0" err="1"/>
              <a:t>Eds</a:t>
            </a:r>
            <a:r>
              <a:rPr lang="en-GB" dirty="0"/>
              <a:t>), </a:t>
            </a:r>
            <a:r>
              <a:rPr lang="en-GB" i="1" dirty="0"/>
              <a:t>Proceedings of the 27th Conference of the International Group for the Psychology of Mathematics Education held jointly with the 25th Conference of PME-NA, </a:t>
            </a:r>
            <a:r>
              <a:rPr lang="en-GB" dirty="0"/>
              <a:t>(Vol. 4, pp. 379-386). Hawai'i, USA: PME</a:t>
            </a:r>
            <a:r>
              <a:rPr lang="en-GB" dirty="0" smtClean="0"/>
              <a:t>.</a:t>
            </a:r>
          </a:p>
          <a:p>
            <a:r>
              <a:rPr lang="en-GB" dirty="0" err="1"/>
              <a:t>Yushau</a:t>
            </a:r>
            <a:r>
              <a:rPr lang="en-GB" dirty="0"/>
              <a:t>, B. (2016). Arabic language features in university students' mathematical activities in English. </a:t>
            </a:r>
            <a:r>
              <a:rPr lang="en-GB" i="1" dirty="0"/>
              <a:t>For the learning of mathematics 36</a:t>
            </a:r>
            <a:r>
              <a:rPr lang="en-GB" dirty="0"/>
              <a:t>(1), pp. 21-23.</a:t>
            </a:r>
          </a:p>
          <a:p>
            <a:endParaRPr lang="en-GB" dirty="0"/>
          </a:p>
          <a:p>
            <a:endParaRPr lang="en-GB" dirty="0"/>
          </a:p>
        </p:txBody>
      </p:sp>
    </p:spTree>
    <p:extLst>
      <p:ext uri="{BB962C8B-B14F-4D97-AF65-F5344CB8AC3E}">
        <p14:creationId xmlns:p14="http://schemas.microsoft.com/office/powerpoint/2010/main" val="216922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well known difficulties</a:t>
            </a:r>
            <a:endParaRPr lang="en-GB" dirty="0"/>
          </a:p>
        </p:txBody>
      </p:sp>
      <p:sp>
        <p:nvSpPr>
          <p:cNvPr id="3" name="Content Placeholder 2"/>
          <p:cNvSpPr>
            <a:spLocks noGrp="1"/>
          </p:cNvSpPr>
          <p:nvPr>
            <p:ph idx="1"/>
          </p:nvPr>
        </p:nvSpPr>
        <p:spPr/>
        <p:txBody>
          <a:bodyPr/>
          <a:lstStyle/>
          <a:p>
            <a:r>
              <a:rPr lang="en-GB" dirty="0" smtClean="0"/>
              <a:t>The equals sign and the process-object dichotomy</a:t>
            </a:r>
            <a:endParaRPr lang="en-GB" dirty="0"/>
          </a:p>
          <a:p>
            <a:endParaRPr lang="en-GB" dirty="0"/>
          </a:p>
          <a:p>
            <a:r>
              <a:rPr lang="en-GB" dirty="0" smtClean="0"/>
              <a:t>Letters and formal notation</a:t>
            </a:r>
          </a:p>
          <a:p>
            <a:endParaRPr lang="en-GB" dirty="0" smtClean="0"/>
          </a:p>
          <a:p>
            <a:endParaRPr lang="en-GB" dirty="0" smtClean="0"/>
          </a:p>
        </p:txBody>
      </p:sp>
    </p:spTree>
    <p:extLst>
      <p:ext uri="{BB962C8B-B14F-4D97-AF65-F5344CB8AC3E}">
        <p14:creationId xmlns:p14="http://schemas.microsoft.com/office/powerpoint/2010/main" val="11607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Equals sign</a:t>
            </a:r>
            <a:endParaRPr lang="en-GB" dirty="0"/>
          </a:p>
        </p:txBody>
      </p:sp>
      <p:sp>
        <p:nvSpPr>
          <p:cNvPr id="3" name="Content Placeholder 2"/>
          <p:cNvSpPr>
            <a:spLocks noGrp="1"/>
          </p:cNvSpPr>
          <p:nvPr>
            <p:ph idx="1"/>
          </p:nvPr>
        </p:nvSpPr>
        <p:spPr>
          <a:xfrm>
            <a:off x="457200" y="1124744"/>
            <a:ext cx="8229600" cy="4824536"/>
          </a:xfrm>
        </p:spPr>
        <p:txBody>
          <a:bodyPr>
            <a:normAutofit fontScale="92500" lnSpcReduction="20000"/>
          </a:bodyPr>
          <a:lstStyle/>
          <a:p>
            <a:r>
              <a:rPr lang="en-GB" dirty="0"/>
              <a:t>Indication to carry out an operation </a:t>
            </a:r>
            <a:r>
              <a:rPr lang="en-GB" dirty="0" smtClean="0"/>
              <a:t>(</a:t>
            </a:r>
            <a:r>
              <a:rPr lang="en-GB" dirty="0" err="1" smtClean="0"/>
              <a:t>Sfard</a:t>
            </a:r>
            <a:r>
              <a:rPr lang="en-GB" dirty="0"/>
              <a:t> </a:t>
            </a:r>
            <a:r>
              <a:rPr lang="en-GB" dirty="0" smtClean="0"/>
              <a:t>&amp; </a:t>
            </a:r>
            <a:r>
              <a:rPr lang="en-GB" dirty="0" err="1" smtClean="0"/>
              <a:t>Linchevski</a:t>
            </a:r>
            <a:r>
              <a:rPr lang="en-GB" dirty="0" smtClean="0"/>
              <a:t>, 1994; </a:t>
            </a:r>
            <a:r>
              <a:rPr lang="en-GB" dirty="0" err="1" smtClean="0"/>
              <a:t>Sáenz</a:t>
            </a:r>
            <a:r>
              <a:rPr lang="en-GB" dirty="0" smtClean="0"/>
              <a:t>-Ludlow</a:t>
            </a:r>
            <a:r>
              <a:rPr lang="en-GB" dirty="0"/>
              <a:t>, A. and </a:t>
            </a:r>
            <a:r>
              <a:rPr lang="en-GB" dirty="0" err="1"/>
              <a:t>Walgamuth</a:t>
            </a:r>
            <a:r>
              <a:rPr lang="en-GB" dirty="0"/>
              <a:t>, C.,1998).</a:t>
            </a:r>
          </a:p>
          <a:p>
            <a:r>
              <a:rPr lang="en-GB" dirty="0"/>
              <a:t>Statement such as </a:t>
            </a:r>
            <a:r>
              <a:rPr lang="en-GB" dirty="0" smtClean="0"/>
              <a:t>7 + 8 = </a:t>
            </a:r>
            <a:r>
              <a:rPr lang="en-GB" dirty="0" smtClean="0">
                <a:sym typeface="Wingdings"/>
              </a:rPr>
              <a:t></a:t>
            </a:r>
            <a:r>
              <a:rPr lang="en-GB" dirty="0" smtClean="0"/>
              <a:t> + 9 </a:t>
            </a:r>
            <a:r>
              <a:rPr lang="en-GB" dirty="0"/>
              <a:t>was answered by most throughout years as either 15 or 24. No significant change over the three years (Year 3 to Year </a:t>
            </a:r>
            <a:r>
              <a:rPr lang="en-GB" dirty="0" smtClean="0"/>
              <a:t>5). </a:t>
            </a:r>
            <a:r>
              <a:rPr lang="en-GB" dirty="0"/>
              <a:t>(</a:t>
            </a:r>
            <a:r>
              <a:rPr lang="en-GB" dirty="0" smtClean="0"/>
              <a:t>Warren, </a:t>
            </a:r>
            <a:r>
              <a:rPr lang="en-GB" dirty="0"/>
              <a:t>2003).</a:t>
            </a:r>
          </a:p>
          <a:p>
            <a:r>
              <a:rPr lang="en-GB" dirty="0" smtClean="0"/>
              <a:t>Middle school students’ understanding of the equals sign is associated with performance on equation-solving tasks (holds after controlling for mathematical ‘ability’). (Knuth </a:t>
            </a:r>
            <a:r>
              <a:rPr lang="en-GB" dirty="0"/>
              <a:t>et </a:t>
            </a:r>
            <a:r>
              <a:rPr lang="en-GB" dirty="0" smtClean="0"/>
              <a:t>al., 2006)</a:t>
            </a:r>
          </a:p>
          <a:p>
            <a:r>
              <a:rPr lang="en-GB" dirty="0"/>
              <a:t>Children’s equation learning difficulties are due, at least in part, to their early and elongated experience with arithmetic operations (McNeil &amp; </a:t>
            </a:r>
            <a:r>
              <a:rPr lang="en-GB" dirty="0" err="1"/>
              <a:t>Alibali</a:t>
            </a:r>
            <a:r>
              <a:rPr lang="en-GB" dirty="0"/>
              <a:t>, 2002)</a:t>
            </a:r>
          </a:p>
          <a:p>
            <a:endParaRPr lang="en-GB" dirty="0"/>
          </a:p>
        </p:txBody>
      </p:sp>
    </p:spTree>
    <p:extLst>
      <p:ext uri="{BB962C8B-B14F-4D97-AF65-F5344CB8AC3E}">
        <p14:creationId xmlns:p14="http://schemas.microsoft.com/office/powerpoint/2010/main" val="188444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Equals sign</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45" y="2492896"/>
            <a:ext cx="41910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60848"/>
            <a:ext cx="36480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006" y="3356992"/>
            <a:ext cx="67151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179" y="505319"/>
            <a:ext cx="52578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1355789"/>
            <a:ext cx="1901190" cy="200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6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5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fade">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Equals sign - </a:t>
            </a:r>
            <a:r>
              <a:rPr lang="en-GB" dirty="0" err="1" smtClean="0"/>
              <a:t>Davydov</a:t>
            </a:r>
            <a:r>
              <a:rPr lang="en-GB" dirty="0" smtClean="0"/>
              <a:t> approach</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t>
            </a:r>
            <a:r>
              <a:rPr lang="en-GB" dirty="0"/>
              <a:t>children physically compare objects’ attributes (such as length, area, volume, and mass), and describe those comparisons with relational statements like G &lt; R. The letters represent the quantities being compared, not the objects themselves. It is important to note that the statements represent unspecified quantities that are not countable at this stage of learning</a:t>
            </a:r>
            <a:r>
              <a:rPr lang="en-GB" dirty="0" smtClean="0"/>
              <a:t>.“ (</a:t>
            </a:r>
            <a:r>
              <a:rPr lang="en-GB" dirty="0"/>
              <a:t>Dougherty, B. J. and </a:t>
            </a:r>
            <a:r>
              <a:rPr lang="en-GB" dirty="0" err="1"/>
              <a:t>Zilliox</a:t>
            </a:r>
            <a:r>
              <a:rPr lang="en-GB" dirty="0"/>
              <a:t>, </a:t>
            </a:r>
            <a:r>
              <a:rPr lang="en-GB" dirty="0" smtClean="0"/>
              <a:t>J., 2003, p. 18)</a:t>
            </a:r>
          </a:p>
          <a:p>
            <a:endParaRPr lang="en-GB" dirty="0"/>
          </a:p>
          <a:p>
            <a:endParaRPr lang="en-GB" dirty="0" smtClean="0"/>
          </a:p>
          <a:p>
            <a:pPr marL="0" indent="0">
              <a:buNone/>
            </a:pPr>
            <a:endParaRPr lang="en-GB" dirty="0" smtClean="0"/>
          </a:p>
          <a:p>
            <a:endParaRPr lang="en-GB" dirty="0"/>
          </a:p>
          <a:p>
            <a:endParaRPr lang="en-GB" dirty="0"/>
          </a:p>
          <a:p>
            <a:pPr marL="0" indent="0" algn="ctr">
              <a:buNone/>
            </a:pPr>
            <a:r>
              <a:rPr lang="es-ES" dirty="0" smtClean="0"/>
              <a:t>Y </a:t>
            </a:r>
            <a:r>
              <a:rPr lang="es-ES" dirty="0"/>
              <a:t>= A + Q </a:t>
            </a:r>
            <a:r>
              <a:rPr lang="es-ES" dirty="0" smtClean="0"/>
              <a:t>    </a:t>
            </a:r>
            <a:r>
              <a:rPr lang="es-ES" dirty="0" err="1" smtClean="0"/>
              <a:t>Q</a:t>
            </a:r>
            <a:r>
              <a:rPr lang="es-ES" dirty="0" smtClean="0"/>
              <a:t> </a:t>
            </a:r>
            <a:r>
              <a:rPr lang="es-ES" dirty="0"/>
              <a:t>+ A = </a:t>
            </a:r>
            <a:r>
              <a:rPr lang="es-ES" dirty="0" smtClean="0"/>
              <a:t>Y     </a:t>
            </a:r>
            <a:r>
              <a:rPr lang="es-ES" dirty="0" err="1"/>
              <a:t>Y</a:t>
            </a:r>
            <a:r>
              <a:rPr lang="es-ES" dirty="0"/>
              <a:t> – Q = </a:t>
            </a:r>
            <a:r>
              <a:rPr lang="es-ES" dirty="0" smtClean="0"/>
              <a:t>A     </a:t>
            </a:r>
            <a:r>
              <a:rPr lang="es-ES" dirty="0"/>
              <a:t>Y – A = </a:t>
            </a:r>
            <a:r>
              <a:rPr lang="es-ES" dirty="0" smtClean="0"/>
              <a:t>Q</a:t>
            </a:r>
            <a:endParaRPr lang="es-E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992" y="3571799"/>
            <a:ext cx="2276017" cy="115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25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Equals sign</a:t>
            </a:r>
            <a:endParaRPr lang="en-GB" dirty="0"/>
          </a:p>
        </p:txBody>
      </p:sp>
      <p:sp>
        <p:nvSpPr>
          <p:cNvPr id="3" name="Content Placeholder 2"/>
          <p:cNvSpPr>
            <a:spLocks noGrp="1"/>
          </p:cNvSpPr>
          <p:nvPr>
            <p:ph idx="1"/>
          </p:nvPr>
        </p:nvSpPr>
        <p:spPr/>
        <p:txBody>
          <a:bodyPr/>
          <a:lstStyle/>
          <a:p>
            <a:r>
              <a:rPr lang="en-GB" dirty="0" smtClean="0"/>
              <a:t>Operational understanding</a:t>
            </a:r>
          </a:p>
          <a:p>
            <a:r>
              <a:rPr lang="en-GB" dirty="0" smtClean="0"/>
              <a:t>Relational understanding</a:t>
            </a:r>
          </a:p>
          <a:p>
            <a:r>
              <a:rPr lang="en-GB" dirty="0" smtClean="0"/>
              <a:t>Substitutive understanding (Jones</a:t>
            </a:r>
            <a:r>
              <a:rPr lang="en-GB" dirty="0"/>
              <a:t> </a:t>
            </a:r>
            <a:r>
              <a:rPr lang="en-GB" dirty="0" smtClean="0"/>
              <a:t>&amp; Pratt, 2012)</a:t>
            </a:r>
            <a:endParaRPr lang="en-GB" dirty="0"/>
          </a:p>
        </p:txBody>
      </p:sp>
    </p:spTree>
    <p:extLst>
      <p:ext uri="{BB962C8B-B14F-4D97-AF65-F5344CB8AC3E}">
        <p14:creationId xmlns:p14="http://schemas.microsoft.com/office/powerpoint/2010/main" val="157676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5048</TotalTime>
  <Words>3270</Words>
  <Application>Microsoft Office PowerPoint</Application>
  <PresentationFormat>On-screen Show (4:3)</PresentationFormat>
  <Paragraphs>301</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Default Theme</vt:lpstr>
      <vt:lpstr>Equation</vt:lpstr>
      <vt:lpstr>Learner difficulties with algebra: are they really about algebra and do they really have to be difficult? </vt:lpstr>
      <vt:lpstr>A question</vt:lpstr>
      <vt:lpstr>My answer</vt:lpstr>
      <vt:lpstr>Task 1</vt:lpstr>
      <vt:lpstr>Some well known difficulties</vt:lpstr>
      <vt:lpstr>Equals sign</vt:lpstr>
      <vt:lpstr>Equals sign</vt:lpstr>
      <vt:lpstr>Equals sign - Davydov approach</vt:lpstr>
      <vt:lpstr>Equals sign</vt:lpstr>
      <vt:lpstr>Equals sign</vt:lpstr>
      <vt:lpstr>Process/Object</vt:lpstr>
      <vt:lpstr>Process over object</vt:lpstr>
      <vt:lpstr>Process over object?</vt:lpstr>
      <vt:lpstr>PowerPoint Presentation</vt:lpstr>
      <vt:lpstr>PowerPoint Presentation</vt:lpstr>
      <vt:lpstr>What is algebra?</vt:lpstr>
      <vt:lpstr>Gattegno’s definition</vt:lpstr>
      <vt:lpstr>Language</vt:lpstr>
      <vt:lpstr>Working algebraically on number</vt:lpstr>
      <vt:lpstr>Working algebraically on number</vt:lpstr>
      <vt:lpstr>Working algebraically on number</vt:lpstr>
      <vt:lpstr>Working algebraically on number</vt:lpstr>
      <vt:lpstr>Working algebraically on number</vt:lpstr>
      <vt:lpstr>Working algebraically on number</vt:lpstr>
      <vt:lpstr>Arithmetic and algebra</vt:lpstr>
      <vt:lpstr>PowerPoint Presentation</vt:lpstr>
      <vt:lpstr>What is x?</vt:lpstr>
      <vt:lpstr>Introduction of x</vt:lpstr>
      <vt:lpstr>Notation</vt:lpstr>
      <vt:lpstr>Notation</vt:lpstr>
      <vt:lpstr>Notation</vt:lpstr>
      <vt:lpstr>PowerPoint Presentation</vt:lpstr>
      <vt:lpstr>PowerPoint Presentation</vt:lpstr>
      <vt:lpstr>PowerPoint Presentation</vt:lpstr>
      <vt:lpstr>Arbitrary and Necessary</vt:lpstr>
      <vt:lpstr>Think of a number</vt:lpstr>
      <vt:lpstr>Subordination</vt:lpstr>
      <vt:lpstr>PowerPoint Presentation</vt:lpstr>
      <vt:lpstr>Grid Algebra</vt:lpstr>
      <vt:lpstr>Grid Algebra</vt:lpstr>
      <vt:lpstr>Recommendations</vt:lpstr>
      <vt:lpstr>Conclusions</vt:lpstr>
      <vt:lpstr>References</vt:lpstr>
      <vt:lpstr>References</vt:lpstr>
      <vt:lpstr>References</vt:lpstr>
      <vt:lpstr>References</vt:lpstr>
    </vt:vector>
  </TitlesOfParts>
  <Company>Loughborough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Walters</dc:creator>
  <cp:lastModifiedBy>Dave Hewitt</cp:lastModifiedBy>
  <cp:revision>239</cp:revision>
  <dcterms:created xsi:type="dcterms:W3CDTF">2015-08-21T07:21:37Z</dcterms:created>
  <dcterms:modified xsi:type="dcterms:W3CDTF">2017-05-25T08:04:38Z</dcterms:modified>
</cp:coreProperties>
</file>