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10" r:id="rId3"/>
    <p:sldId id="315" r:id="rId4"/>
    <p:sldId id="322" r:id="rId5"/>
    <p:sldId id="323" r:id="rId6"/>
    <p:sldId id="324" r:id="rId7"/>
    <p:sldId id="296" r:id="rId8"/>
    <p:sldId id="282" r:id="rId9"/>
    <p:sldId id="297" r:id="rId10"/>
    <p:sldId id="262" r:id="rId11"/>
    <p:sldId id="302" r:id="rId12"/>
    <p:sldId id="304" r:id="rId13"/>
    <p:sldId id="303" r:id="rId14"/>
    <p:sldId id="279" r:id="rId15"/>
    <p:sldId id="305" r:id="rId16"/>
    <p:sldId id="271" r:id="rId17"/>
    <p:sldId id="306" r:id="rId18"/>
    <p:sldId id="307" r:id="rId19"/>
    <p:sldId id="272" r:id="rId20"/>
    <p:sldId id="326" r:id="rId21"/>
    <p:sldId id="273" r:id="rId22"/>
    <p:sldId id="274" r:id="rId23"/>
    <p:sldId id="309" r:id="rId24"/>
    <p:sldId id="332" r:id="rId25"/>
    <p:sldId id="276" r:id="rId26"/>
    <p:sldId id="327" r:id="rId27"/>
    <p:sldId id="330" r:id="rId28"/>
    <p:sldId id="281" r:id="rId2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4F84C5"/>
    <a:srgbClr val="005DA2"/>
    <a:srgbClr val="548DD8"/>
    <a:srgbClr val="00518E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50000" autoAdjust="0"/>
  </p:normalViewPr>
  <p:slideViewPr>
    <p:cSldViewPr snapToGrid="0" snapToObjects="1">
      <p:cViewPr varScale="1">
        <p:scale>
          <a:sx n="88" d="100"/>
          <a:sy n="8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2A143-04D3-334F-95E6-92EBEBCD3284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716A6-4B93-E64B-91A9-8ED75C590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5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16A6-4B93-E64B-91A9-8ED75C5901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9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16A6-4B93-E64B-91A9-8ED75C5901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8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ACTION: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students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milieu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serves as a “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(repr.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implicit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status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protomathematical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(Chevallard, 1990).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FORMULATION: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students’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useful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order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indirectly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milieu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(i.e., an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somebody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milieu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Here,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to make different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“visible”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classroom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status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paramathematical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implicit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VALIDATION: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phenomenon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conjecture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Here,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debate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(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debate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make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themselves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mathematically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Knowledge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mathematical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INSTITUTIONALISATION: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institutionally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legitimised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1494A-DB66-4779-998C-87DB639B5B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7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1627359" y="6393434"/>
            <a:ext cx="3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Norwegian University of Science and Technology</a:t>
            </a:r>
            <a:endParaRPr lang="nb-NO" sz="1200" dirty="0">
              <a:effectLst/>
              <a:latin typeface="Arial"/>
              <a:cs typeface="Arial"/>
            </a:endParaRPr>
          </a:p>
        </p:txBody>
      </p:sp>
      <p:pic>
        <p:nvPicPr>
          <p:cNvPr id="6" name="Bilde 5" descr="logo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97" y="6425083"/>
            <a:ext cx="976089" cy="1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254000" y="254000"/>
            <a:ext cx="86614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5452" y="1737693"/>
            <a:ext cx="8398274" cy="2045117"/>
          </a:xfrm>
        </p:spPr>
        <p:txBody>
          <a:bodyPr>
            <a:noAutofit/>
          </a:bodyPr>
          <a:lstStyle/>
          <a:p>
            <a:r>
              <a:rPr lang="en-GB" sz="2800" b="0" dirty="0">
                <a:solidFill>
                  <a:srgbClr val="005DA2"/>
                </a:solidFill>
                <a:latin typeface="Palatino Linotype" charset="0"/>
                <a:ea typeface="Palatino Linotype" charset="0"/>
                <a:cs typeface="Palatino Linotype" charset="0"/>
              </a:rPr>
              <a:t>Combining the theory of didactical situations and semiotic theory </a:t>
            </a:r>
            <a:br>
              <a:rPr lang="en-GB" sz="2800" b="0" dirty="0">
                <a:solidFill>
                  <a:srgbClr val="005DA2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en-GB" sz="2800" b="0" dirty="0">
                <a:solidFill>
                  <a:srgbClr val="005DA2"/>
                </a:solidFill>
                <a:latin typeface="Palatino Linotype" charset="0"/>
                <a:ea typeface="Palatino Linotype" charset="0"/>
                <a:cs typeface="Palatino Linotype" charset="0"/>
              </a:rPr>
              <a:t>— to investigate students’ enterprise of representing a relationship in algebraic notation </a:t>
            </a:r>
            <a:br>
              <a:rPr lang="en-GB" sz="2800" b="0" dirty="0">
                <a:solidFill>
                  <a:srgbClr val="005DA2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br>
              <a:rPr lang="nb-NO" sz="2800" b="0" i="1" dirty="0">
                <a:latin typeface="Palatino Linotype" charset="0"/>
                <a:ea typeface="Palatino Linotype" charset="0"/>
                <a:cs typeface="Palatino Linotype" charset="0"/>
              </a:rPr>
            </a:br>
            <a:br>
              <a:rPr lang="en-GB" sz="3100" cap="small" dirty="0">
                <a:latin typeface="Palatino Linotype" charset="0"/>
                <a:ea typeface="Palatino Linotype" charset="0"/>
                <a:cs typeface="Palatino Linotype" charset="0"/>
              </a:rPr>
            </a:br>
            <a:br>
              <a:rPr lang="en-GB" sz="2800" b="0" cap="small" dirty="0">
                <a:latin typeface="Palatino Linotype" panose="02040502050505030304" pitchFamily="18" charset="0"/>
              </a:rPr>
            </a:br>
            <a:br>
              <a:rPr lang="en-GB" sz="3100" b="0" cap="small" dirty="0">
                <a:latin typeface="Palatino Linotype" panose="02040502050505030304" pitchFamily="18" charset="0"/>
              </a:rPr>
            </a:br>
            <a:endParaRPr lang="en-GB" sz="3100" b="0" cap="small" dirty="0">
              <a:latin typeface="Palatino Linotype" panose="02040502050505030304" pitchFamily="18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5452" y="5496075"/>
            <a:ext cx="7772400" cy="1095225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rgbClr val="00518E"/>
                </a:solidFill>
                <a:latin typeface="Palatino Linotype" panose="02040502050505030304" pitchFamily="18" charset="0"/>
              </a:rPr>
              <a:t>Heidi Strømskag</a:t>
            </a:r>
          </a:p>
          <a:p>
            <a:r>
              <a:rPr lang="en-GB" dirty="0">
                <a:solidFill>
                  <a:schemeClr val="tx1"/>
                </a:solidFill>
                <a:latin typeface="Palatino Linotype" panose="02040502050505030304" pitchFamily="18" charset="0"/>
              </a:rPr>
              <a:t>Norwegian University of Science and Technology</a:t>
            </a:r>
          </a:p>
        </p:txBody>
      </p:sp>
      <p:pic>
        <p:nvPicPr>
          <p:cNvPr id="7" name="Bilde 6" descr="hovedlogo_eng_objek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27" y="428203"/>
            <a:ext cx="2137173" cy="70983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438900" y="580602"/>
            <a:ext cx="2209800" cy="81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9" name="TekstSylinder 8"/>
          <p:cNvSpPr txBox="1"/>
          <p:nvPr/>
        </p:nvSpPr>
        <p:spPr>
          <a:xfrm>
            <a:off x="475452" y="4123503"/>
            <a:ext cx="789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Palatino Linotype" charset="0"/>
                <a:ea typeface="Palatino Linotype" charset="0"/>
                <a:cs typeface="Palatino Linotype" charset="0"/>
              </a:rPr>
              <a:t>MEC Annual Symposium </a:t>
            </a:r>
            <a:br>
              <a:rPr lang="en-GB" sz="2800" cap="small" dirty="0">
                <a:latin typeface="Palatino Linotype" panose="02040502050505030304" pitchFamily="18" charset="0"/>
              </a:rPr>
            </a:br>
            <a:r>
              <a:rPr lang="en-GB" sz="2800" cap="small" dirty="0">
                <a:latin typeface="Palatino Linotype" panose="02040502050505030304" pitchFamily="18" charset="0"/>
              </a:rPr>
              <a:t>Loughborough university — 25 May 2017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>
                <a:latin typeface="Palatino Linotype" panose="02040502050505030304" pitchFamily="18" charset="0"/>
              </a:rPr>
              <a:t>The task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600200"/>
            <a:ext cx="82677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571500" y="3467100"/>
            <a:ext cx="8331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>
                <a:solidFill>
                  <a:srgbClr val="005DA2"/>
                </a:solidFill>
                <a:latin typeface="Garamond" charset="0"/>
                <a:ea typeface="Garamond" charset="0"/>
                <a:cs typeface="Garamond" charset="0"/>
              </a:rPr>
              <a:t>Similar</a:t>
            </a:r>
            <a:r>
              <a:rPr lang="en-GB" sz="2400" b="1" dirty="0">
                <a:solidFill>
                  <a:srgbClr val="005DA2"/>
                </a:solidFill>
                <a:latin typeface="Garamond" charset="0"/>
                <a:ea typeface="Garamond" charset="0"/>
                <a:cs typeface="Garamond" charset="0"/>
              </a:rPr>
              <a:t> figures</a:t>
            </a:r>
          </a:p>
          <a:p>
            <a:endParaRPr lang="en-GB" sz="20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GB" sz="2400" dirty="0">
                <a:latin typeface="Garamond" charset="0"/>
                <a:ea typeface="Garamond" charset="0"/>
                <a:cs typeface="Garamond" charset="0"/>
              </a:rPr>
              <a:t>Relationships (scaling laws) between length, area and volume:</a:t>
            </a:r>
          </a:p>
          <a:p>
            <a:r>
              <a:rPr lang="en-GB" dirty="0"/>
              <a:t>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5183600"/>
            <a:ext cx="4406900" cy="65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>
                <a:latin typeface="Palatino Linotype" panose="02040502050505030304" pitchFamily="18" charset="0"/>
              </a:rPr>
              <a:t>The task 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Garamond" charset="0"/>
                <a:ea typeface="Garamond" charset="0"/>
                <a:cs typeface="Garamond" charset="0"/>
              </a:rPr>
              <a:t>Percentage growth --- growth factor</a:t>
            </a:r>
          </a:p>
          <a:p>
            <a:endParaRPr lang="en-GB" dirty="0"/>
          </a:p>
        </p:txBody>
      </p:sp>
      <p:pic>
        <p:nvPicPr>
          <p:cNvPr id="4" name="Plassholder for innhold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57" y="2533587"/>
            <a:ext cx="8229600" cy="158132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57" y="4792748"/>
            <a:ext cx="4978123" cy="105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vrundet rektangel 5"/>
          <p:cNvSpPr/>
          <p:nvPr/>
        </p:nvSpPr>
        <p:spPr>
          <a:xfrm>
            <a:off x="4399170" y="4792748"/>
            <a:ext cx="1036153" cy="66827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vrundet rektangel 6"/>
          <p:cNvSpPr/>
          <p:nvPr/>
        </p:nvSpPr>
        <p:spPr>
          <a:xfrm>
            <a:off x="6880418" y="3324247"/>
            <a:ext cx="1480930" cy="60842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1184" cy="679519"/>
          </a:xfrm>
        </p:spPr>
        <p:txBody>
          <a:bodyPr>
            <a:normAutofit/>
          </a:bodyPr>
          <a:lstStyle/>
          <a:p>
            <a:r>
              <a:rPr lang="en-GB" sz="3000" cap="small" dirty="0">
                <a:latin typeface="Palatino Linotype" panose="02040502050505030304" pitchFamily="18" charset="0"/>
              </a:rPr>
              <a:t>Students ’ engagement with the task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90912"/>
            <a:ext cx="7861300" cy="4906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Particular case: 50 % increase of side </a:t>
            </a:r>
            <a:r>
              <a:rPr lang="en-GB" sz="2200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125 % increase of area</a:t>
            </a:r>
          </a:p>
          <a:p>
            <a:pPr marL="0" indent="0">
              <a:buNone/>
            </a:pPr>
            <a:endParaRPr lang="en-GB" sz="2200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200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200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200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200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200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200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200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100" y="2319612"/>
            <a:ext cx="2959768" cy="135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60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1184" cy="679519"/>
          </a:xfrm>
        </p:spPr>
        <p:txBody>
          <a:bodyPr>
            <a:normAutofit/>
          </a:bodyPr>
          <a:lstStyle/>
          <a:p>
            <a:r>
              <a:rPr lang="en-GB" sz="3000" cap="small" dirty="0">
                <a:latin typeface="Palatino Linotype" panose="02040502050505030304" pitchFamily="18" charset="0"/>
              </a:rPr>
              <a:t>Representing a quantity enlarged by </a:t>
            </a:r>
            <a:r>
              <a:rPr lang="en-GB" sz="3000" i="1" cap="small" dirty="0">
                <a:latin typeface="Palatino Linotype" panose="02040502050505030304" pitchFamily="18" charset="0"/>
              </a:rPr>
              <a:t>p</a:t>
            </a:r>
            <a:r>
              <a:rPr lang="en-GB" sz="3000" cap="small" dirty="0">
                <a:latin typeface="Palatino Linotype" panose="02040502050505030304" pitchFamily="18" charset="0"/>
              </a:rPr>
              <a:t> 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>
              <a:xfrm>
                <a:off x="457198" y="1166190"/>
                <a:ext cx="8229600" cy="52081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005DA2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First conjecture</a:t>
                </a:r>
                <a:r>
                  <a:rPr lang="en-GB" dirty="0">
                    <a:latin typeface="Palatino Linotype" panose="0204050205050503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(Ida):</a:t>
                </a:r>
              </a:p>
              <a:p>
                <a:pPr marL="0" indent="0">
                  <a:buNone/>
                </a:pPr>
                <a:endParaRPr lang="en-GB" sz="2200" dirty="0">
                  <a:latin typeface="Palatino Linotype" panose="0204050205050503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GB" sz="2200" dirty="0">
                  <a:latin typeface="Palatino Linotype" panose="0204050205050503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GB" sz="2200" dirty="0">
                  <a:latin typeface="Palatino Linotype" panose="0204050205050503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GB" sz="2200" dirty="0"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</a:p>
              <a:p>
                <a:pPr marL="0" indent="0">
                  <a:buNone/>
                </a:pPr>
                <a:endParaRPr lang="en-GB" dirty="0">
                  <a:latin typeface="Palatino Linotype" panose="0204050205050503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GB" dirty="0">
                  <a:latin typeface="Palatino Linotype" panose="0204050205050503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buFont typeface="Wingdings" charset="0"/>
                  <a:buChar char="à"/>
                </a:pPr>
                <a:r>
                  <a:rPr lang="en-GB" sz="2000" dirty="0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Correct representation of growth factor </a:t>
                </a:r>
                <a:r>
                  <a:rPr lang="en-GB" sz="2000" dirty="0">
                    <a:solidFill>
                      <a:schemeClr val="tx1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up by the group</a:t>
                </a:r>
                <a:r>
                  <a:rPr lang="en-GB" sz="2000" dirty="0">
                    <a:solidFill>
                      <a:srgbClr val="00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GB" dirty="0"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2200" dirty="0">
                  <a:latin typeface="Palatino Linotype" panose="0204050205050503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GB" sz="2200" dirty="0">
                    <a:solidFill>
                      <a:srgbClr val="005DA2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Second conjecture</a:t>
                </a:r>
                <a:r>
                  <a:rPr lang="en-GB" sz="2200" dirty="0">
                    <a:latin typeface="Palatino Linotype" panose="0204050205050503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(Sophie, turn 160): not successful.</a:t>
                </a:r>
              </a:p>
              <a:p>
                <a:pPr marL="0" indent="0">
                  <a:buNone/>
                </a:pPr>
                <a:r>
                  <a:rPr lang="en-GB" sz="2200" dirty="0">
                    <a:solidFill>
                      <a:srgbClr val="005DA2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8" y="1166190"/>
                <a:ext cx="8229600" cy="5208106"/>
              </a:xfrm>
              <a:blipFill rotWithShape="1">
                <a:blip r:embed="rId2"/>
                <a:stretch>
                  <a:fillRect t="-35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479" y="1906722"/>
            <a:ext cx="8200507" cy="55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479" y="2786564"/>
            <a:ext cx="8139319" cy="52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07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78301"/>
          </a:xfrm>
        </p:spPr>
        <p:txBody>
          <a:bodyPr>
            <a:normAutofit/>
          </a:bodyPr>
          <a:lstStyle/>
          <a:p>
            <a:r>
              <a:rPr lang="en-GB" sz="3000" cap="small" dirty="0">
                <a:latin typeface="Garamond" charset="0"/>
                <a:ea typeface="Garamond" charset="0"/>
                <a:cs typeface="Garamond" charset="0"/>
              </a:rPr>
              <a:t>Representing a quantity enlarged by </a:t>
            </a:r>
            <a:r>
              <a:rPr lang="en-GB" sz="3000" i="1" cap="small" dirty="0">
                <a:latin typeface="Garamond" charset="0"/>
                <a:ea typeface="Garamond" charset="0"/>
                <a:cs typeface="Garamond" charset="0"/>
              </a:rPr>
              <a:t>p</a:t>
            </a:r>
            <a:r>
              <a:rPr lang="en-GB" sz="3000" cap="small" dirty="0">
                <a:latin typeface="Garamond" charset="0"/>
                <a:ea typeface="Garamond" charset="0"/>
                <a:cs typeface="Garamond" charset="0"/>
              </a:rPr>
              <a:t> %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11965"/>
            <a:ext cx="8229600" cy="4814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5DA2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Third conjecture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>
              <a:buFont typeface="Wingdings"/>
              <a:buChar char="à"/>
            </a:pPr>
            <a:r>
              <a:rPr lang="en-GB" b="1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+ </a:t>
            </a:r>
            <a:r>
              <a:rPr lang="en-GB" b="1" i="1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GB" b="1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%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Fails to represent that it is </a:t>
            </a:r>
            <a:r>
              <a:rPr lang="en-GB" i="1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percent </a:t>
            </a:r>
            <a:r>
              <a:rPr lang="en-GB" i="1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of the </a:t>
            </a:r>
            <a:br>
              <a:rPr lang="en-GB" i="1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i="1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original length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(“two plus </a:t>
            </a:r>
            <a:r>
              <a:rPr lang="en-GB" i="1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percent of two”).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005DA2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Conversion</a:t>
            </a:r>
            <a:r>
              <a:rPr lang="en-GB" dirty="0">
                <a:solidFill>
                  <a:srgbClr val="005DA2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is not successful.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2085975"/>
            <a:ext cx="8502611" cy="161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8" y="2700612"/>
            <a:ext cx="1371600" cy="62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1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0200" y="274638"/>
            <a:ext cx="8496300" cy="1143000"/>
          </a:xfrm>
        </p:spPr>
        <p:txBody>
          <a:bodyPr>
            <a:normAutofit/>
          </a:bodyPr>
          <a:lstStyle/>
          <a:p>
            <a:r>
              <a:rPr lang="en-GB" sz="3000" cap="small" dirty="0">
                <a:latin typeface="Garamond" charset="0"/>
                <a:ea typeface="Garamond" charset="0"/>
                <a:cs typeface="Garamond" charset="0"/>
              </a:rPr>
              <a:t>adidactical situation </a:t>
            </a:r>
            <a:r>
              <a:rPr lang="en-GB" sz="3000" cap="small">
                <a:latin typeface="Garamond" charset="0"/>
                <a:ea typeface="Garamond" charset="0"/>
                <a:cs typeface="Garamond" charset="0"/>
                <a:sym typeface="Wingdings"/>
              </a:rPr>
              <a:t> didactical situation</a:t>
            </a:r>
            <a:endParaRPr lang="en-GB" sz="30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Garamond"/>
                <a:ea typeface="Garamond" charset="0"/>
                <a:cs typeface="Garamond"/>
              </a:rPr>
              <a:t>Conjecture	(</a:t>
            </a:r>
            <a:r>
              <a:rPr lang="en-GB" b="1" dirty="0">
                <a:latin typeface="Garamond"/>
                <a:ea typeface="Garamond" charset="0"/>
                <a:cs typeface="Garamond"/>
              </a:rPr>
              <a:t>2.5 ∙ 𝑝 %)</a:t>
            </a:r>
            <a:r>
              <a:rPr lang="en-GB" dirty="0">
                <a:latin typeface="Garamond"/>
                <a:ea typeface="Garamond" charset="0"/>
                <a:cs typeface="Garamond"/>
              </a:rPr>
              <a:t> fails to be true for  𝑝 = 25.</a:t>
            </a:r>
          </a:p>
          <a:p>
            <a:pPr marL="0" indent="0">
              <a:buNone/>
            </a:pPr>
            <a:endParaRPr lang="en-GB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5DA2"/>
                </a:solidFill>
                <a:latin typeface="Garamond" charset="0"/>
                <a:ea typeface="Garamond" charset="0"/>
                <a:cs typeface="Garamond" charset="0"/>
                <a:sym typeface="Wingdings"/>
              </a:rPr>
              <a:t> Adidactical situation breaks down</a:t>
            </a:r>
            <a:endParaRPr lang="en-GB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9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985838"/>
          </a:xfrm>
        </p:spPr>
        <p:txBody>
          <a:bodyPr>
            <a:normAutofit/>
          </a:bodyPr>
          <a:lstStyle/>
          <a:p>
            <a:r>
              <a:rPr lang="en-GB" sz="3000" cap="small" dirty="0">
                <a:latin typeface="Palatino Linotype" panose="02040502050505030304" pitchFamily="18" charset="0"/>
              </a:rPr>
              <a:t>The milieu changed by the teacher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55738"/>
            <a:ext cx="8331200" cy="5135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50 % increase on </a:t>
            </a:r>
            <a:r>
              <a:rPr lang="en-GB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particular cases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squares of sizes  4 x 4,  6 x 6,  8 x 8 (cm</a:t>
            </a:r>
            <a:r>
              <a:rPr lang="en-GB" baseline="30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Leads to students’ conclusion: </a:t>
            </a:r>
            <a:b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  <a:t>original square can be a unit square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(1 x 1)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Seeing structure leads to student’s  invention of manipulatives (paper cut-outs).</a:t>
            </a:r>
            <a:endParaRPr lang="nb-NO" b="1" dirty="0">
              <a:solidFill>
                <a:srgbClr val="0060A8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1" dirty="0">
              <a:solidFill>
                <a:srgbClr val="00518E"/>
              </a:solidFill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b="1" dirty="0">
              <a:solidFill>
                <a:srgbClr val="00518E"/>
              </a:solidFill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35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1119"/>
            <a:ext cx="8229600" cy="985838"/>
          </a:xfrm>
        </p:spPr>
        <p:txBody>
          <a:bodyPr>
            <a:normAutofit/>
          </a:bodyPr>
          <a:lstStyle/>
          <a:p>
            <a:r>
              <a:rPr lang="en-GB" sz="3000" cap="small" dirty="0">
                <a:latin typeface="Palatino Linotype" panose="02040502050505030304" pitchFamily="18" charset="0"/>
              </a:rPr>
              <a:t>New material milieu shaped by Alice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50938"/>
            <a:ext cx="8229600" cy="5237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518E"/>
              </a:solidFill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GB" b="1" dirty="0">
                <a:solidFill>
                  <a:srgbClr val="00518E"/>
                </a:solidFill>
                <a:latin typeface="Palatino Linotype" panose="0204050205050503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Enabling enlargements to be calculated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0938"/>
            <a:ext cx="5761789" cy="2540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4826000"/>
            <a:ext cx="46228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7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>
                <a:latin typeface="Garamond" charset="0"/>
                <a:ea typeface="Garamond" charset="0"/>
                <a:cs typeface="Garamond" charset="0"/>
              </a:rPr>
              <a:t>The general case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They find out about the two congruent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rectangles in each case. </a:t>
            </a:r>
          </a:p>
          <a:p>
            <a:pPr marL="0" indent="0">
              <a:buNone/>
            </a:pP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The small square in the upper corner </a:t>
            </a:r>
          </a:p>
          <a:p>
            <a:pPr marL="0" indent="0">
              <a:buNone/>
            </a:pP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is more complicated</a:t>
            </a:r>
            <a:r>
              <a:rPr lang="is-IS" sz="2200" dirty="0">
                <a:latin typeface="Garamond" charset="0"/>
                <a:ea typeface="Garamond" charset="0"/>
                <a:cs typeface="Garamond" charset="0"/>
              </a:rPr>
              <a:t>…</a:t>
            </a:r>
            <a:endParaRPr lang="en-GB" sz="2200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9913"/>
              </p:ext>
            </p:extLst>
          </p:nvPr>
        </p:nvGraphicFramePr>
        <p:xfrm>
          <a:off x="558800" y="1958181"/>
          <a:ext cx="486410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aramond" charset="0"/>
                          <a:ea typeface="Garamond" charset="0"/>
                          <a:cs typeface="Garamond" charset="0"/>
                        </a:rPr>
                        <a:t>Enlargement of 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aramond" charset="0"/>
                          <a:ea typeface="Garamond" charset="0"/>
                          <a:cs typeface="Garamond" charset="0"/>
                        </a:rPr>
                        <a:t>Enlargement</a:t>
                      </a:r>
                      <a:r>
                        <a:rPr lang="en-GB" sz="2000" baseline="0" dirty="0">
                          <a:latin typeface="Garamond" charset="0"/>
                          <a:ea typeface="Garamond" charset="0"/>
                          <a:cs typeface="Garamond" charset="0"/>
                        </a:rPr>
                        <a:t> of area</a:t>
                      </a:r>
                      <a:endParaRPr lang="en-GB" sz="200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50 %</a:t>
                      </a:r>
                      <a:endParaRPr lang="nb-NO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125 %</a:t>
                      </a:r>
                      <a:endParaRPr lang="nb-NO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25 %</a:t>
                      </a:r>
                      <a:endParaRPr lang="nb-NO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56.25 %</a:t>
                      </a:r>
                      <a:endParaRPr lang="nb-NO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10 %</a:t>
                      </a:r>
                      <a:endParaRPr lang="nb-NO" sz="1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21 %</a:t>
                      </a:r>
                      <a:endParaRPr lang="nb-NO" sz="1800" dirty="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1" dirty="0">
                          <a:solidFill>
                            <a:srgbClr val="0060A8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0060A8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60A8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4271962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077200" cy="653014"/>
          </a:xfrm>
        </p:spPr>
        <p:txBody>
          <a:bodyPr>
            <a:normAutofit fontScale="90000"/>
          </a:bodyPr>
          <a:lstStyle/>
          <a:p>
            <a:r>
              <a:rPr lang="en-GB" sz="3000" cap="small" dirty="0">
                <a:latin typeface="Palatino Linotype" panose="02040502050505030304" pitchFamily="18" charset="0"/>
              </a:rPr>
              <a:t>Didactic constraint </a:t>
            </a:r>
            <a:r>
              <a:rPr lang="en-GB" sz="3000" cap="small" dirty="0">
                <a:latin typeface="Palatino Linotype" panose="02040502050505030304" pitchFamily="18" charset="0"/>
                <a:sym typeface="Wingdings" panose="05000000000000000000" pitchFamily="2" charset="2"/>
              </a:rPr>
              <a:t>due to a chosen example</a:t>
            </a:r>
            <a:endParaRPr lang="en-GB" sz="3000" cap="small" dirty="0">
              <a:latin typeface="Palatino Linotype" panose="0204050205050503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13183"/>
            <a:ext cx="8229600" cy="5115339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Relationship between increase of side length and the area of the small square in upper corner — in fraction notation</a:t>
            </a:r>
          </a:p>
          <a:p>
            <a:pPr marL="0" indent="0">
              <a:buNone/>
            </a:pPr>
            <a:endParaRPr lang="en-GB" sz="2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838" y="3353595"/>
            <a:ext cx="7954100" cy="335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308838" y="4399721"/>
            <a:ext cx="7954100" cy="516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27761"/>
            <a:ext cx="1206500" cy="1206500"/>
          </a:xfrm>
          <a:prstGeom prst="rect">
            <a:avLst/>
          </a:prstGeom>
        </p:spPr>
      </p:pic>
      <p:cxnSp>
        <p:nvCxnSpPr>
          <p:cNvPr id="8" name="Rett pil 7"/>
          <p:cNvCxnSpPr/>
          <p:nvPr/>
        </p:nvCxnSpPr>
        <p:spPr>
          <a:xfrm flipH="1">
            <a:off x="1663700" y="1927761"/>
            <a:ext cx="711200" cy="2185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9300" cy="994122"/>
          </a:xfrm>
        </p:spPr>
        <p:txBody>
          <a:bodyPr>
            <a:noAutofit/>
          </a:bodyPr>
          <a:lstStyle/>
          <a:p>
            <a:r>
              <a:rPr lang="en-GB" sz="3200" cap="small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TDS: The theory of didactical situations in mathematics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412776"/>
            <a:ext cx="8085584" cy="4945162"/>
          </a:xfrm>
        </p:spPr>
        <p:txBody>
          <a:bodyPr>
            <a:normAutofit fontScale="92500" lnSpcReduction="20000"/>
          </a:bodyPr>
          <a:lstStyle/>
          <a:p>
            <a:pPr marL="400050">
              <a:buFont typeface="Wingdings" charset="2"/>
              <a:buChar char="§"/>
            </a:pPr>
            <a:r>
              <a:rPr lang="en-US" sz="2400" dirty="0">
                <a:latin typeface="Garamond" charset="0"/>
                <a:ea typeface="Garamond" charset="0"/>
                <a:cs typeface="Garamond" charset="0"/>
                <a:sym typeface="Wingdings" panose="05000000000000000000" pitchFamily="2" charset="2"/>
              </a:rPr>
              <a:t>S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ystemic framework</a:t>
            </a:r>
          </a:p>
          <a:p>
            <a:pPr marL="857250" lvl="1" indent="-342900"/>
            <a:r>
              <a:rPr lang="en-US" sz="2000" dirty="0">
                <a:latin typeface="Garamond" charset="0"/>
                <a:ea typeface="Garamond" charset="0"/>
                <a:cs typeface="Garamond" charset="0"/>
              </a:rPr>
              <a:t>investigating mathematics teaching and learning</a:t>
            </a:r>
          </a:p>
          <a:p>
            <a:pPr marL="857250" lvl="1" indent="-342900"/>
            <a:r>
              <a:rPr lang="en-US" sz="2000" dirty="0">
                <a:latin typeface="Garamond" charset="0"/>
                <a:ea typeface="Garamond" charset="0"/>
                <a:cs typeface="Garamond" charset="0"/>
              </a:rPr>
              <a:t>supporting didactical design in mathematics </a:t>
            </a:r>
            <a:br>
              <a:rPr lang="en-US" sz="18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800" dirty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marL="514350" lvl="1" indent="0">
              <a:buNone/>
            </a:pPr>
            <a:r>
              <a:rPr lang="en-GB" sz="1800" dirty="0">
                <a:latin typeface="Garamond" panose="02020404030301010803" pitchFamily="18" charset="0"/>
              </a:rPr>
              <a:t>	</a:t>
            </a:r>
          </a:p>
          <a:p>
            <a:pPr marL="400050">
              <a:buFont typeface="Wingdings" charset="2"/>
              <a:buChar char="§"/>
            </a:pPr>
            <a:r>
              <a:rPr lang="en-GB" sz="2400" dirty="0">
                <a:latin typeface="Garamond" panose="02020404030301010803" pitchFamily="18" charset="0"/>
              </a:rPr>
              <a:t>Applicability</a:t>
            </a:r>
          </a:p>
          <a:p>
            <a:pPr marL="857250" lvl="1" indent="-342900">
              <a:buFont typeface="Lucida Grande"/>
              <a:buChar char="-"/>
            </a:pPr>
            <a:r>
              <a:rPr lang="en-GB" sz="2000" dirty="0">
                <a:latin typeface="Garamond" panose="02020404030301010803" pitchFamily="18" charset="0"/>
              </a:rPr>
              <a:t>Intention</a:t>
            </a:r>
          </a:p>
          <a:p>
            <a:pPr marL="400050">
              <a:buFont typeface="Wingdings" charset="2"/>
              <a:buChar char="§"/>
            </a:pPr>
            <a:endParaRPr lang="en-GB" sz="2400" dirty="0">
              <a:latin typeface="Garamond" panose="02020404030301010803" pitchFamily="18" charset="0"/>
            </a:endParaRPr>
          </a:p>
          <a:p>
            <a:pPr marL="400050">
              <a:buFont typeface="Wingdings" charset="2"/>
              <a:buChar char="§"/>
            </a:pPr>
            <a:r>
              <a:rPr lang="en-GB" sz="2400" dirty="0">
                <a:latin typeface="Garamond" panose="02020404030301010803" pitchFamily="18" charset="0"/>
              </a:rPr>
              <a:t>Methodology</a:t>
            </a:r>
          </a:p>
          <a:p>
            <a:pPr lvl="1">
              <a:buSzPct val="80000"/>
              <a:buFont typeface="Wingdings" charset="0"/>
              <a:buChar char="à"/>
            </a:pPr>
            <a:r>
              <a:rPr lang="en-GB" sz="2200" dirty="0">
                <a:latin typeface="Garamond" panose="02020404030301010803" pitchFamily="18" charset="0"/>
              </a:rPr>
              <a:t> </a:t>
            </a:r>
            <a:r>
              <a:rPr lang="en-GB" sz="2000" dirty="0">
                <a:latin typeface="Garamond" panose="02020404030301010803" pitchFamily="18" charset="0"/>
              </a:rPr>
              <a:t>Didactical engineering</a:t>
            </a:r>
          </a:p>
          <a:p>
            <a:pPr lvl="1">
              <a:buSzPct val="80000"/>
              <a:buFont typeface="Wingdings" charset="0"/>
              <a:buChar char="à"/>
            </a:pPr>
            <a:r>
              <a:rPr lang="en-GB" sz="2000" dirty="0">
                <a:latin typeface="Garamond" panose="02020404030301010803" pitchFamily="18" charset="0"/>
              </a:rPr>
              <a:t> Ordinary teaching situations</a:t>
            </a:r>
          </a:p>
          <a:p>
            <a:pPr marL="0" indent="0">
              <a:buSzPct val="80000"/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SzPct val="80000"/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SzPct val="80000"/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SzPct val="80000"/>
              <a:buNone/>
            </a:pPr>
            <a:r>
              <a:rPr lang="en-AU" b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Brousseau, G. (1997). </a:t>
            </a:r>
            <a:r>
              <a:rPr lang="en-AU" i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The theory of didactical situations in mathematics</a:t>
            </a:r>
            <a:r>
              <a:rPr lang="en-AU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: </a:t>
            </a:r>
            <a:r>
              <a:rPr lang="en-AU" i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Didactique des </a:t>
            </a:r>
            <a:r>
              <a:rPr lang="en-AU" i="1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mathématiques</a:t>
            </a:r>
            <a:r>
              <a:rPr lang="en-AU" i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, 1970-1990</a:t>
            </a:r>
            <a:r>
              <a:rPr lang="en-AU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. Dordrecht: Kluwer.</a:t>
            </a:r>
            <a:endParaRPr lang="en-GB" dirty="0">
              <a:solidFill>
                <a:srgbClr val="4F84C5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Avrundet rektangel 3"/>
          <p:cNvSpPr/>
          <p:nvPr/>
        </p:nvSpPr>
        <p:spPr>
          <a:xfrm>
            <a:off x="6530876" y="1502048"/>
            <a:ext cx="2166268" cy="108012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aramond" charset="0"/>
                <a:ea typeface="Garamond" charset="0"/>
                <a:cs typeface="Garamond" charset="0"/>
              </a:rPr>
              <a:t>Particularity of the knowledge taught </a:t>
            </a:r>
            <a:r>
              <a:rPr lang="nb-NO" sz="2000" dirty="0">
                <a:latin typeface="Garamond" charset="0"/>
                <a:ea typeface="Garamond" charset="0"/>
                <a:cs typeface="Garamond" charset="0"/>
              </a:rPr>
              <a:t>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5614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93281"/>
          </a:xfrm>
        </p:spPr>
        <p:txBody>
          <a:bodyPr>
            <a:normAutofit fontScale="90000"/>
          </a:bodyPr>
          <a:lstStyle/>
          <a:p>
            <a:r>
              <a:rPr lang="en-GB" sz="3000" cap="small" dirty="0">
                <a:latin typeface="Palatino Linotype" panose="02040502050505030304" pitchFamily="18" charset="0"/>
              </a:rPr>
              <a:t>Didactic constraint </a:t>
            </a:r>
            <a:r>
              <a:rPr lang="en-GB" sz="3000" cap="small" dirty="0">
                <a:latin typeface="Palatino Linotype" panose="02040502050505030304" pitchFamily="18" charset="0"/>
                <a:sym typeface="Wingdings" panose="05000000000000000000" pitchFamily="2" charset="2"/>
              </a:rPr>
              <a:t>due to a chosen example</a:t>
            </a:r>
            <a:endParaRPr lang="en-GB" sz="3000" cap="small" dirty="0">
              <a:latin typeface="Palatino Linotype" panose="02040502050505030304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39800"/>
            <a:ext cx="8229600" cy="568960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Relationship between increase of side length and the area of the small square in upper corner — in fractional notation</a:t>
            </a:r>
          </a:p>
          <a:p>
            <a:pPr marL="0" indent="0">
              <a:buNone/>
            </a:pPr>
            <a:endParaRPr lang="en-GB" sz="2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846394"/>
            <a:ext cx="1092200" cy="1092200"/>
          </a:xfrm>
          <a:prstGeom prst="rect">
            <a:avLst/>
          </a:prstGeom>
        </p:spPr>
      </p:pic>
      <p:cxnSp>
        <p:nvCxnSpPr>
          <p:cNvPr id="8" name="Rett pil 7"/>
          <p:cNvCxnSpPr/>
          <p:nvPr/>
        </p:nvCxnSpPr>
        <p:spPr>
          <a:xfrm flipH="1">
            <a:off x="1790700" y="1676400"/>
            <a:ext cx="736600" cy="266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26576"/>
              </p:ext>
            </p:extLst>
          </p:nvPr>
        </p:nvGraphicFramePr>
        <p:xfrm>
          <a:off x="698500" y="3092903"/>
          <a:ext cx="7467600" cy="3320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168">
                <a:tc rowSpan="2">
                  <a:txBody>
                    <a:bodyPr/>
                    <a:lstStyle/>
                    <a:p>
                      <a:r>
                        <a:rPr lang="en-GB" sz="2000" cap="small" baseline="0" dirty="0">
                          <a:latin typeface="Garamond"/>
                          <a:cs typeface="Garamond"/>
                        </a:rPr>
                        <a:t>Enlargement </a:t>
                      </a:r>
                    </a:p>
                    <a:p>
                      <a:r>
                        <a:rPr lang="en-GB" sz="2000" cap="small" baseline="0" dirty="0">
                          <a:latin typeface="Garamond"/>
                          <a:cs typeface="Garamond"/>
                        </a:rPr>
                        <a:t>of side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000" cap="small" dirty="0">
                          <a:latin typeface="Garamond"/>
                          <a:cs typeface="Garamond"/>
                        </a:rPr>
                        <a:t>Area</a:t>
                      </a:r>
                      <a:r>
                        <a:rPr lang="en-GB" sz="2000" cap="small" baseline="0" dirty="0">
                          <a:latin typeface="Garamond"/>
                          <a:cs typeface="Garamond"/>
                        </a:rPr>
                        <a:t> of small square in upper corner</a:t>
                      </a:r>
                      <a:endParaRPr lang="en-GB" sz="2000" cap="small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8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/>
                          <a:cs typeface="Garamond"/>
                        </a:rPr>
                        <a:t>Alice and Ida’s</a:t>
                      </a:r>
                      <a:r>
                        <a:rPr lang="en-GB" baseline="0" dirty="0">
                          <a:latin typeface="Garamond"/>
                          <a:cs typeface="Garamond"/>
                        </a:rPr>
                        <a:t> model </a:t>
                      </a:r>
                    </a:p>
                    <a:p>
                      <a:r>
                        <a:rPr lang="en-GB" baseline="0" dirty="0">
                          <a:latin typeface="Garamond"/>
                          <a:cs typeface="Garamond"/>
                        </a:rPr>
                        <a:t>(squaring)</a:t>
                      </a:r>
                      <a:endParaRPr lang="en-GB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Garamond"/>
                          <a:cs typeface="Garamond"/>
                        </a:rPr>
                        <a:t>Sophie’s model </a:t>
                      </a:r>
                    </a:p>
                    <a:p>
                      <a:r>
                        <a:rPr lang="en-GB" dirty="0">
                          <a:latin typeface="Garamond"/>
                          <a:cs typeface="Garamond"/>
                        </a:rPr>
                        <a:t>(halving)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9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aramond"/>
                          <a:cs typeface="Garamond"/>
                        </a:rPr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Garamond"/>
                          <a:cs typeface="Garamond"/>
                        </a:rPr>
                        <a:t>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Garamond"/>
                          <a:cs typeface="Garamond"/>
                        </a:rPr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Garamond"/>
                          <a:cs typeface="Garamond"/>
                        </a:rPr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Garamond"/>
                          <a:cs typeface="Garamond"/>
                        </a:rPr>
                        <a:t>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4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Garamond"/>
                          <a:cs typeface="Garamond"/>
                        </a:rPr>
                        <a:t>1/10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latin typeface="Garamond"/>
                          <a:cs typeface="Garamond"/>
                        </a:rPr>
                        <a:t>1/100</a:t>
                      </a:r>
                      <a:endParaRPr lang="en-GB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9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cap="small" dirty="0">
                <a:latin typeface="Palatino Linotype" panose="02040502050505030304" pitchFamily="18" charset="0"/>
              </a:rPr>
              <a:t>Constraint by different notation systems</a:t>
            </a:r>
            <a:br>
              <a:rPr lang="en-GB" sz="3000" cap="small" dirty="0">
                <a:latin typeface="Palatino Linotype" panose="02040502050505030304" pitchFamily="18" charset="0"/>
              </a:rPr>
            </a:br>
            <a:r>
              <a:rPr lang="en-GB" sz="2400" b="0" cap="small" dirty="0">
                <a:solidFill>
                  <a:srgbClr val="7F7F7F"/>
                </a:solidFill>
                <a:latin typeface="Palatino Linotype" panose="02040502050505030304" pitchFamily="18" charset="0"/>
              </a:rPr>
              <a:t>(fractions </a:t>
            </a:r>
            <a:r>
              <a:rPr lang="mr-IN" sz="2400" b="0" cap="small" dirty="0">
                <a:solidFill>
                  <a:srgbClr val="7F7F7F"/>
                </a:solidFill>
                <a:latin typeface="Palatino Linotype" panose="02040502050505030304" pitchFamily="18" charset="0"/>
              </a:rPr>
              <a:t>–</a:t>
            </a:r>
            <a:r>
              <a:rPr lang="en-GB" sz="2400" b="0" cap="small" dirty="0">
                <a:solidFill>
                  <a:srgbClr val="7F7F7F"/>
                </a:solidFill>
                <a:latin typeface="Palatino Linotype" panose="02040502050505030304" pitchFamily="18" charset="0"/>
              </a:rPr>
              <a:t> percentages)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Alice (838): increase by </a:t>
            </a:r>
            <a:r>
              <a:rPr lang="en-GB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one fifth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is mixed with </a:t>
            </a:r>
            <a:r>
              <a:rPr lang="en-GB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five percent 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increase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582" y="1689100"/>
            <a:ext cx="8473291" cy="322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398582" y="4068417"/>
            <a:ext cx="8122566" cy="847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3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75279"/>
            <a:ext cx="7838661" cy="758274"/>
          </a:xfrm>
        </p:spPr>
        <p:txBody>
          <a:bodyPr>
            <a:normAutofit/>
          </a:bodyPr>
          <a:lstStyle/>
          <a:p>
            <a:r>
              <a:rPr lang="en-GB" sz="3000" cap="small" dirty="0">
                <a:latin typeface="Palatino Linotype" panose="02040502050505030304" pitchFamily="18" charset="0"/>
              </a:rPr>
              <a:t>conversions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4129" y="1301298"/>
            <a:ext cx="8497491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GB" sz="2000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5441"/>
            <a:ext cx="4305300" cy="19685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15171"/>
            <a:ext cx="4597399" cy="1432620"/>
          </a:xfrm>
          <a:prstGeom prst="rect">
            <a:avLst/>
          </a:prstGeom>
        </p:spPr>
      </p:pic>
      <p:sp>
        <p:nvSpPr>
          <p:cNvPr id="6" name="Avrundet rektangel 5"/>
          <p:cNvSpPr/>
          <p:nvPr/>
        </p:nvSpPr>
        <p:spPr>
          <a:xfrm>
            <a:off x="308928" y="1258956"/>
            <a:ext cx="4566245" cy="174505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vrundet rektangel 10"/>
          <p:cNvSpPr/>
          <p:nvPr/>
        </p:nvSpPr>
        <p:spPr>
          <a:xfrm>
            <a:off x="323256" y="3267909"/>
            <a:ext cx="4566246" cy="20889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vrundet rektangel 11"/>
          <p:cNvSpPr/>
          <p:nvPr/>
        </p:nvSpPr>
        <p:spPr>
          <a:xfrm>
            <a:off x="308928" y="5579345"/>
            <a:ext cx="2840672" cy="75128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vrundet rektangel 12"/>
          <p:cNvSpPr/>
          <p:nvPr/>
        </p:nvSpPr>
        <p:spPr>
          <a:xfrm>
            <a:off x="5260088" y="1675912"/>
            <a:ext cx="2636136" cy="83132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vrundet rektangel 13"/>
          <p:cNvSpPr/>
          <p:nvPr/>
        </p:nvSpPr>
        <p:spPr>
          <a:xfrm>
            <a:off x="5255482" y="3681838"/>
            <a:ext cx="2671059" cy="85533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vrundet rektangel 14"/>
          <p:cNvSpPr/>
          <p:nvPr/>
        </p:nvSpPr>
        <p:spPr>
          <a:xfrm>
            <a:off x="5225165" y="5565220"/>
            <a:ext cx="2671060" cy="80103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kstSylinder 6"/>
          <p:cNvSpPr txBox="1"/>
          <p:nvPr/>
        </p:nvSpPr>
        <p:spPr>
          <a:xfrm>
            <a:off x="5526225" y="1900815"/>
            <a:ext cx="202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Geometrical figures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594141" y="3892098"/>
            <a:ext cx="203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Arithmetic notation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594141" y="5726626"/>
            <a:ext cx="190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Algebraic notation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256" y="5776996"/>
            <a:ext cx="2514600" cy="459878"/>
          </a:xfrm>
          <a:prstGeom prst="rect">
            <a:avLst/>
          </a:prstGeom>
        </p:spPr>
      </p:pic>
      <p:sp>
        <p:nvSpPr>
          <p:cNvPr id="54" name="Avrundet rektangel 53"/>
          <p:cNvSpPr/>
          <p:nvPr/>
        </p:nvSpPr>
        <p:spPr>
          <a:xfrm rot="16200000">
            <a:off x="7521675" y="4015726"/>
            <a:ext cx="2107849" cy="36858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kstSylinder 54"/>
          <p:cNvSpPr txBox="1"/>
          <p:nvPr/>
        </p:nvSpPr>
        <p:spPr>
          <a:xfrm rot="16200000" flipH="1">
            <a:off x="7509906" y="3888419"/>
            <a:ext cx="21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Natural  language</a:t>
            </a:r>
          </a:p>
        </p:txBody>
      </p:sp>
      <p:cxnSp>
        <p:nvCxnSpPr>
          <p:cNvPr id="29" name="Rett pil 28"/>
          <p:cNvCxnSpPr/>
          <p:nvPr/>
        </p:nvCxnSpPr>
        <p:spPr>
          <a:xfrm>
            <a:off x="6578156" y="4650687"/>
            <a:ext cx="12856" cy="84966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ett pil 38"/>
          <p:cNvCxnSpPr/>
          <p:nvPr/>
        </p:nvCxnSpPr>
        <p:spPr>
          <a:xfrm>
            <a:off x="6591011" y="2636789"/>
            <a:ext cx="1" cy="964346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tt pil 41"/>
          <p:cNvCxnSpPr/>
          <p:nvPr/>
        </p:nvCxnSpPr>
        <p:spPr>
          <a:xfrm flipH="1" flipV="1">
            <a:off x="7991775" y="2133669"/>
            <a:ext cx="895279" cy="1341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/>
          <p:cNvCxnSpPr/>
          <p:nvPr/>
        </p:nvCxnSpPr>
        <p:spPr>
          <a:xfrm flipH="1" flipV="1">
            <a:off x="8879898" y="2139233"/>
            <a:ext cx="7156" cy="38677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Rett linje 60"/>
          <p:cNvCxnSpPr/>
          <p:nvPr/>
        </p:nvCxnSpPr>
        <p:spPr>
          <a:xfrm>
            <a:off x="7991775" y="6006935"/>
            <a:ext cx="91182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/>
      <p:bldP spid="8" grpId="0"/>
      <p:bldP spid="10" grpId="0"/>
      <p:bldP spid="54" grpId="0" animBg="1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>
                <a:latin typeface="Garamond" charset="0"/>
                <a:ea typeface="Garamond" charset="0"/>
                <a:cs typeface="Garamond" charset="0"/>
              </a:rPr>
              <a:t>Students’ solution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Formula for the area of a 1 x 1 square as a consequence of its side length being enlarged by </a:t>
            </a:r>
            <a:r>
              <a:rPr lang="en-GB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%: 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Justification by a generic example: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Avrundet rektangel 3"/>
          <p:cNvSpPr/>
          <p:nvPr/>
        </p:nvSpPr>
        <p:spPr>
          <a:xfrm>
            <a:off x="657087" y="2818295"/>
            <a:ext cx="2822713" cy="1368840"/>
          </a:xfrm>
          <a:prstGeom prst="roundRect">
            <a:avLst/>
          </a:prstGeom>
          <a:noFill/>
          <a:ln w="31750">
            <a:solidFill>
              <a:srgbClr val="005D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313030"/>
            <a:ext cx="1967120" cy="1967120"/>
          </a:xfrm>
          <a:prstGeom prst="rect">
            <a:avLst/>
          </a:prstGeom>
        </p:spPr>
      </p:pic>
      <p:sp>
        <p:nvSpPr>
          <p:cNvPr id="7" name="Avrundet rektangel 6"/>
          <p:cNvSpPr/>
          <p:nvPr/>
        </p:nvSpPr>
        <p:spPr>
          <a:xfrm>
            <a:off x="6159500" y="6219825"/>
            <a:ext cx="546100" cy="381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latin typeface="Garamond"/>
              </a:rPr>
              <a:t>1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6931440" y="6219825"/>
            <a:ext cx="788780" cy="381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  <a:effectLst/>
                <a:latin typeface="Garamond"/>
                <a:cs typeface="Garamond"/>
              </a:rPr>
              <a:t>p/100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87" y="3035300"/>
            <a:ext cx="2403623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0249"/>
          </a:xfrm>
        </p:spPr>
        <p:txBody>
          <a:bodyPr>
            <a:normAutofit fontScale="90000"/>
          </a:bodyPr>
          <a:lstStyle/>
          <a:p>
            <a:r>
              <a:rPr lang="en-GB" cap="small" dirty="0">
                <a:latin typeface="Palatino Linotype" panose="02040502050505030304" pitchFamily="18" charset="0"/>
              </a:rPr>
              <a:t>Results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1591"/>
            <a:ext cx="8229600" cy="5069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Conditions that hinder the students’ solution process:</a:t>
            </a:r>
          </a:p>
          <a:p>
            <a:pPr>
              <a:buFontTx/>
              <a:buChar char="-"/>
            </a:pPr>
            <a:r>
              <a:rPr lang="en-US" sz="2200" dirty="0">
                <a:latin typeface="Garamond" charset="0"/>
                <a:ea typeface="Garamond" charset="0"/>
                <a:cs typeface="Garamond" charset="0"/>
              </a:rPr>
              <a:t>Lacking a technique for representation of growth factor</a:t>
            </a:r>
          </a:p>
          <a:p>
            <a:pPr>
              <a:buFontTx/>
              <a:buChar char="-"/>
            </a:pP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Various notation systems (</a:t>
            </a:r>
            <a:r>
              <a:rPr lang="en-GB" sz="2200" i="1" dirty="0">
                <a:latin typeface="Garamond" charset="0"/>
                <a:ea typeface="Garamond" charset="0"/>
                <a:cs typeface="Garamond" charset="0"/>
              </a:rPr>
              <a:t>percentages, decimals, fractions</a:t>
            </a: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) and </a:t>
            </a:r>
            <a:br>
              <a:rPr lang="en-GB" sz="2200" dirty="0">
                <a:latin typeface="Garamond" charset="0"/>
                <a:ea typeface="Garamond" charset="0"/>
                <a:cs typeface="Garamond" charset="0"/>
              </a:rPr>
            </a:b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various concepts are at stake (</a:t>
            </a:r>
            <a:r>
              <a:rPr lang="en-GB" sz="2200" i="1" dirty="0">
                <a:latin typeface="Garamond" charset="0"/>
                <a:ea typeface="Garamond" charset="0"/>
                <a:cs typeface="Garamond" charset="0"/>
              </a:rPr>
              <a:t>length, area, enlargements</a:t>
            </a: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). 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Conditions that enable the students’ solution process:</a:t>
            </a:r>
          </a:p>
          <a:p>
            <a:pPr marL="0" indent="0">
              <a:buNone/>
            </a:pPr>
            <a:r>
              <a:rPr lang="en-US" dirty="0">
                <a:latin typeface="Garamond" charset="0"/>
                <a:ea typeface="Garamond" charset="0"/>
                <a:cs typeface="Garamond" charset="0"/>
              </a:rPr>
              <a:t>- </a:t>
            </a: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Teacher encouraging several empirical examples:</a:t>
            </a:r>
          </a:p>
          <a:p>
            <a:pPr marL="0" indent="0">
              <a:buNone/>
            </a:pP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	</a:t>
            </a:r>
            <a:r>
              <a:rPr lang="en-GB" sz="2200" dirty="0">
                <a:latin typeface="Garamond" charset="0"/>
                <a:ea typeface="Garamond" charset="0"/>
                <a:cs typeface="Garamond" charset="0"/>
                <a:sym typeface="Wingdings" panose="05000000000000000000" pitchFamily="2" charset="2"/>
              </a:rPr>
              <a:t>specialising, conjecturing, generalising </a:t>
            </a:r>
            <a:r>
              <a:rPr lang="en-GB" sz="2200" dirty="0">
                <a:latin typeface="Garamond" charset="0"/>
                <a:ea typeface="Garamond" charset="0"/>
                <a:cs typeface="Garamond" charset="0"/>
                <a:sym typeface="Wingdings"/>
              </a:rPr>
              <a:t> seeing structure</a:t>
            </a:r>
            <a:endParaRPr lang="en-GB" sz="2200" dirty="0">
              <a:latin typeface="Garamond" charset="0"/>
              <a:ea typeface="Garamond" charset="0"/>
              <a:cs typeface="Garamond" charset="0"/>
            </a:endParaRPr>
          </a:p>
          <a:p>
            <a:pPr>
              <a:buFontTx/>
              <a:buChar char="-"/>
            </a:pPr>
            <a:r>
              <a:rPr lang="en-US" sz="2200" dirty="0">
                <a:latin typeface="Garamond" charset="0"/>
                <a:ea typeface="Garamond" charset="0"/>
                <a:cs typeface="Garamond" charset="0"/>
              </a:rPr>
              <a:t>Realizing the utility of a 1 x 1 square</a:t>
            </a:r>
          </a:p>
          <a:p>
            <a:pPr>
              <a:buFontTx/>
              <a:buChar char="-"/>
            </a:pPr>
            <a:r>
              <a:rPr lang="en-US" sz="2200" dirty="0">
                <a:latin typeface="Garamond" charset="0"/>
                <a:ea typeface="Garamond" charset="0"/>
                <a:cs typeface="Garamond" charset="0"/>
              </a:rPr>
              <a:t>Inventing paper cut-outs </a:t>
            </a:r>
            <a:r>
              <a:rPr lang="en-US" sz="2200" dirty="0">
                <a:latin typeface="Garamond" charset="0"/>
                <a:ea typeface="Garamond" charset="0"/>
                <a:cs typeface="Garamond" charset="0"/>
                <a:sym typeface="Wingdings"/>
              </a:rPr>
              <a:t> change of semiotic register</a:t>
            </a:r>
          </a:p>
          <a:p>
            <a:pPr>
              <a:buFontTx/>
              <a:buChar char="-"/>
            </a:pPr>
            <a:r>
              <a:rPr lang="en-US" sz="2200" dirty="0">
                <a:latin typeface="Garamond" charset="0"/>
                <a:ea typeface="Garamond" charset="0"/>
                <a:cs typeface="Garamond" charset="0"/>
              </a:rPr>
              <a:t>Arithmetic expressions enabling algebraic thinking</a:t>
            </a:r>
          </a:p>
          <a:p>
            <a:pPr>
              <a:buFontTx/>
              <a:buChar char="-"/>
            </a:pPr>
            <a:r>
              <a:rPr lang="en-US" sz="2200" dirty="0">
                <a:latin typeface="Garamond" charset="0"/>
                <a:ea typeface="Garamond" charset="0"/>
                <a:cs typeface="Garamond" charset="0"/>
              </a:rPr>
              <a:t>Generic example (manipulatives) used to justify the formula</a:t>
            </a:r>
            <a:endParaRPr lang="en-GB" sz="2200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5434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3948" y="168621"/>
            <a:ext cx="7123043" cy="706023"/>
          </a:xfrm>
        </p:spPr>
        <p:txBody>
          <a:bodyPr>
            <a:normAutofit/>
          </a:bodyPr>
          <a:lstStyle/>
          <a:p>
            <a:r>
              <a:rPr lang="en-GB" sz="3200" cap="small" dirty="0">
                <a:latin typeface="Palatino Linotype" panose="02040502050505030304" pitchFamily="18" charset="0"/>
              </a:rPr>
              <a:t>Relevance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3948" y="980661"/>
            <a:ext cx="8395252" cy="5287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Garamond"/>
                <a:cs typeface="Garamond"/>
              </a:rPr>
              <a:t>Fine-grained analysis of transcripts of classroom communication</a:t>
            </a:r>
          </a:p>
          <a:p>
            <a:pPr marL="0" indent="0">
              <a:buNone/>
            </a:pPr>
            <a:r>
              <a:rPr lang="en-GB" sz="1200" dirty="0">
                <a:latin typeface="Garamond"/>
                <a:cs typeface="Garamond"/>
              </a:rPr>
              <a:t> </a:t>
            </a:r>
          </a:p>
          <a:p>
            <a:pPr>
              <a:buFont typeface="Wingdings" charset="0"/>
              <a:buChar char="à"/>
            </a:pPr>
            <a:r>
              <a:rPr lang="en-GB" dirty="0">
                <a:latin typeface="Garamond"/>
                <a:cs typeface="Garamond"/>
              </a:rPr>
              <a:t>   </a:t>
            </a:r>
            <a:r>
              <a:rPr lang="en-GB" sz="2200" dirty="0">
                <a:latin typeface="Garamond"/>
                <a:cs typeface="Garamond"/>
              </a:rPr>
              <a:t>a detailed analysis of the </a:t>
            </a:r>
            <a:r>
              <a:rPr lang="en-GB" sz="2200" b="1" dirty="0">
                <a:latin typeface="Garamond"/>
                <a:cs typeface="Garamond"/>
              </a:rPr>
              <a:t>functioning of knowledge </a:t>
            </a:r>
            <a:r>
              <a:rPr lang="en-GB" sz="2200" dirty="0">
                <a:latin typeface="Garamond"/>
                <a:cs typeface="Garamond"/>
              </a:rPr>
              <a:t>and    </a:t>
            </a:r>
            <a:br>
              <a:rPr lang="en-GB" sz="2200" dirty="0">
                <a:latin typeface="Garamond"/>
                <a:cs typeface="Garamond"/>
              </a:rPr>
            </a:br>
            <a:r>
              <a:rPr lang="en-GB" sz="2200" dirty="0">
                <a:latin typeface="Garamond"/>
                <a:cs typeface="Garamond"/>
              </a:rPr>
              <a:t>   exploration of </a:t>
            </a:r>
            <a:r>
              <a:rPr lang="en-GB" sz="2200" b="1" dirty="0">
                <a:latin typeface="Garamond"/>
                <a:cs typeface="Garamond"/>
              </a:rPr>
              <a:t>didactic variables </a:t>
            </a:r>
            <a:r>
              <a:rPr lang="en-GB" sz="2200" dirty="0">
                <a:latin typeface="Garamond"/>
                <a:cs typeface="Garamond"/>
              </a:rPr>
              <a:t>that can lead to its modification </a:t>
            </a:r>
          </a:p>
          <a:p>
            <a:pPr marL="0" indent="0">
              <a:buNone/>
            </a:pPr>
            <a:endParaRPr lang="en-GB" sz="1600" dirty="0">
              <a:latin typeface="Garamond"/>
              <a:cs typeface="Garamond"/>
            </a:endParaRPr>
          </a:p>
          <a:p>
            <a:pPr lvl="1">
              <a:buFontTx/>
              <a:buChar char="-"/>
            </a:pPr>
            <a:r>
              <a:rPr lang="en-GB" sz="2200" dirty="0">
                <a:latin typeface="Garamond"/>
                <a:cs typeface="Garamond"/>
              </a:rPr>
              <a:t>What figures to be used?</a:t>
            </a:r>
          </a:p>
          <a:p>
            <a:pPr lvl="1">
              <a:buFontTx/>
              <a:buChar char="-"/>
            </a:pPr>
            <a:r>
              <a:rPr lang="en-GB" sz="2200" dirty="0">
                <a:latin typeface="Garamond"/>
                <a:cs typeface="Garamond"/>
              </a:rPr>
              <a:t>What numbers to be used?</a:t>
            </a:r>
          </a:p>
          <a:p>
            <a:pPr lvl="1">
              <a:buFontTx/>
              <a:buChar char="-"/>
            </a:pPr>
            <a:r>
              <a:rPr lang="en-GB" sz="2200" dirty="0">
                <a:latin typeface="Garamond"/>
                <a:cs typeface="Garamond"/>
              </a:rPr>
              <a:t>What should the </a:t>
            </a:r>
            <a:r>
              <a:rPr lang="en-GB" sz="2200" i="1" dirty="0">
                <a:latin typeface="Garamond"/>
                <a:cs typeface="Garamond"/>
              </a:rPr>
              <a:t>material milieu </a:t>
            </a:r>
            <a:r>
              <a:rPr lang="en-GB" sz="2200" dirty="0">
                <a:latin typeface="Garamond"/>
                <a:cs typeface="Garamond"/>
              </a:rPr>
              <a:t>look like?</a:t>
            </a:r>
          </a:p>
          <a:p>
            <a:pPr lvl="1">
              <a:buFontTx/>
              <a:buChar char="-"/>
            </a:pPr>
            <a:r>
              <a:rPr lang="en-GB" sz="2200" dirty="0">
                <a:latin typeface="Garamond"/>
                <a:cs typeface="Garamond"/>
              </a:rPr>
              <a:t>What semiotic representations to be used </a:t>
            </a:r>
            <a:r>
              <a:rPr lang="en-GB" sz="2200" dirty="0">
                <a:latin typeface="Garamond"/>
                <a:cs typeface="Garamond"/>
                <a:sym typeface="Wingdings"/>
              </a:rPr>
              <a:t> intended </a:t>
            </a:r>
            <a:r>
              <a:rPr lang="en-GB" sz="2200" dirty="0">
                <a:latin typeface="Garamond"/>
                <a:cs typeface="Garamond"/>
              </a:rPr>
              <a:t>conversions?</a:t>
            </a:r>
            <a:endParaRPr lang="nb-NO" sz="2200" dirty="0">
              <a:latin typeface="Garamond"/>
              <a:cs typeface="Garamond"/>
            </a:endParaRPr>
          </a:p>
          <a:p>
            <a:pPr>
              <a:buFontTx/>
              <a:buChar char="-"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35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3948" y="168621"/>
            <a:ext cx="7123043" cy="706023"/>
          </a:xfrm>
        </p:spPr>
        <p:txBody>
          <a:bodyPr>
            <a:normAutofit/>
          </a:bodyPr>
          <a:lstStyle/>
          <a:p>
            <a:r>
              <a:rPr lang="en-GB" sz="3200" cap="small" dirty="0">
                <a:latin typeface="Palatino Linotype" panose="02040502050505030304" pitchFamily="18" charset="0"/>
              </a:rPr>
              <a:t>Formulation  </a:t>
            </a:r>
            <a:r>
              <a:rPr lang="en-GB" sz="3200" cap="small" dirty="0">
                <a:latin typeface="Palatino Linotype" panose="02040502050505030304" pitchFamily="18" charset="0"/>
                <a:sym typeface="Wingdings"/>
              </a:rPr>
              <a:t></a:t>
            </a:r>
            <a:r>
              <a:rPr lang="en-GB" sz="3200" cap="small" dirty="0">
                <a:latin typeface="Palatino Linotype" panose="02040502050505030304" pitchFamily="18" charset="0"/>
              </a:rPr>
              <a:t> conversion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0661"/>
            <a:ext cx="8229600" cy="52876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850" y="1632130"/>
            <a:ext cx="4509052" cy="21971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Avrundet rektangel 7"/>
          <p:cNvSpPr/>
          <p:nvPr/>
        </p:nvSpPr>
        <p:spPr>
          <a:xfrm>
            <a:off x="3700130" y="1779687"/>
            <a:ext cx="960772" cy="488592"/>
          </a:xfrm>
          <a:prstGeom prst="roundRect">
            <a:avLst/>
          </a:prstGeom>
          <a:noFill/>
          <a:ln w="25400">
            <a:solidFill>
              <a:srgbClr val="0060A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5473699" y="1517830"/>
            <a:ext cx="3588005" cy="4968695"/>
          </a:xfrm>
          <a:prstGeom prst="roundRect">
            <a:avLst/>
          </a:prstGeom>
          <a:noFill/>
          <a:ln w="25400">
            <a:solidFill>
              <a:srgbClr val="0060A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532364" y="1779687"/>
            <a:ext cx="361163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5DA2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Explaining to someone else</a:t>
            </a:r>
            <a:r>
              <a:rPr lang="is-IS" i="1" dirty="0">
                <a:solidFill>
                  <a:srgbClr val="005DA2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is-IS" dirty="0">
                <a:solidFill>
                  <a:srgbClr val="005DA2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how</a:t>
            </a:r>
            <a:br>
              <a:rPr lang="is-IS" dirty="0">
                <a:solidFill>
                  <a:srgbClr val="005DA2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is-IS" dirty="0">
                <a:solidFill>
                  <a:srgbClr val="005DA2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to operate on the material milieu</a:t>
            </a:r>
            <a:endParaRPr lang="en-GB" dirty="0">
              <a:solidFill>
                <a:srgbClr val="005DA2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CONVERSIONS</a:t>
            </a:r>
          </a:p>
          <a:p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From action: Implicit model of solution explained to someone else.</a:t>
            </a:r>
            <a:r>
              <a:rPr lang="en-GB" sz="1700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GB" sz="1700" dirty="0">
                <a:solidFill>
                  <a:srgbClr val="0060A8"/>
                </a:solidFill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  <a:t>Operating on the material </a:t>
            </a:r>
          </a:p>
          <a:p>
            <a:r>
              <a:rPr lang="en-GB" sz="1700" dirty="0">
                <a:solidFill>
                  <a:srgbClr val="0060A8"/>
                </a:solidFill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  <a:t>milieu using </a:t>
            </a:r>
            <a:r>
              <a:rPr lang="en-GB" sz="1700" b="1" dirty="0">
                <a:solidFill>
                  <a:srgbClr val="0060A8"/>
                </a:solidFill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  <a:t>natural language</a:t>
            </a:r>
          </a:p>
          <a:p>
            <a:r>
              <a:rPr lang="en-GB" sz="1700" b="1" dirty="0">
                <a:solidFill>
                  <a:srgbClr val="0060A8"/>
                </a:solidFill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  <a:t>and other representations</a:t>
            </a:r>
          </a:p>
          <a:p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  <a:sym typeface="Wingdings"/>
            </a:endParaRPr>
          </a:p>
          <a:p>
            <a:r>
              <a:rPr lang="en-GB" sz="1700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  <a:t>Result: Explicit model of solution</a:t>
            </a:r>
          </a:p>
          <a:p>
            <a:pPr marL="285750" indent="-285750">
              <a:buFont typeface="Wingdings" charset="0"/>
              <a:buChar char="à"/>
            </a:pPr>
            <a:r>
              <a:rPr lang="en-GB" sz="1700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  <a:t>Representations from </a:t>
            </a:r>
            <a:br>
              <a:rPr lang="en-GB" sz="1700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</a:br>
            <a:r>
              <a:rPr lang="en-GB" sz="1700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  <a:t>other registers (notation </a:t>
            </a:r>
          </a:p>
          <a:p>
            <a:r>
              <a:rPr lang="en-GB" sz="1700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  <a:t>     systems, geometric figures, </a:t>
            </a:r>
          </a:p>
          <a:p>
            <a:r>
              <a:rPr lang="en-GB" sz="1700" dirty="0">
                <a:latin typeface="Palatino Linotype" panose="02040502050505030304" pitchFamily="18" charset="0"/>
                <a:cs typeface="Times New Roman" panose="02020603050405020304" pitchFamily="18" charset="0"/>
                <a:sym typeface="Wingdings"/>
              </a:rPr>
              <a:t>     Cartesian graphs) </a:t>
            </a:r>
          </a:p>
          <a:p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cxnSp>
        <p:nvCxnSpPr>
          <p:cNvPr id="15" name="Rett pil 14"/>
          <p:cNvCxnSpPr/>
          <p:nvPr/>
        </p:nvCxnSpPr>
        <p:spPr>
          <a:xfrm>
            <a:off x="4660902" y="2006009"/>
            <a:ext cx="8127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08275" y="131105"/>
            <a:ext cx="8229600" cy="772284"/>
          </a:xfrm>
        </p:spPr>
        <p:txBody>
          <a:bodyPr>
            <a:normAutofit/>
          </a:bodyPr>
          <a:lstStyle/>
          <a:p>
            <a:r>
              <a:rPr lang="en-GB" cap="small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Neuroscience</a:t>
            </a:r>
            <a:endParaRPr lang="en-GB" sz="20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8275" y="1062935"/>
            <a:ext cx="8229600" cy="579506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GB" dirty="0">
                <a:latin typeface="Garamond" charset="0"/>
                <a:ea typeface="Garamond" charset="0"/>
                <a:cs typeface="Garamond" charset="0"/>
              </a:rPr>
              <a:t>Symbols and spatial information </a:t>
            </a:r>
            <a:r>
              <a:rPr lang="en-GB" dirty="0">
                <a:latin typeface="Garamond" charset="0"/>
                <a:ea typeface="Garamond" charset="0"/>
                <a:cs typeface="Garamond" charset="0"/>
                <a:sym typeface="Wingdings"/>
              </a:rPr>
              <a:t> </a:t>
            </a:r>
            <a:r>
              <a:rPr lang="en-GB" dirty="0">
                <a:latin typeface="Garamond" charset="0"/>
                <a:ea typeface="Garamond" charset="0"/>
                <a:cs typeface="Garamond" charset="0"/>
              </a:rPr>
              <a:t>different areas of the brain</a:t>
            </a:r>
          </a:p>
          <a:p>
            <a:pPr>
              <a:buFont typeface="Wingdings" charset="2"/>
              <a:buChar char="§"/>
            </a:pPr>
            <a:r>
              <a:rPr lang="en-GB" dirty="0">
                <a:latin typeface="Garamond" charset="0"/>
                <a:ea typeface="Garamond" charset="0"/>
                <a:cs typeface="Garamond" charset="0"/>
              </a:rPr>
              <a:t>Mathematics learning and performance is optimized when the two areas of the brain are </a:t>
            </a:r>
            <a:r>
              <a:rPr lang="en-GB" i="1" dirty="0">
                <a:latin typeface="Garamond" charset="0"/>
                <a:ea typeface="Garamond" charset="0"/>
                <a:cs typeface="Garamond" charset="0"/>
              </a:rPr>
              <a:t>communicating </a:t>
            </a:r>
            <a:r>
              <a:rPr lang="en-GB" dirty="0">
                <a:latin typeface="Garamond" charset="0"/>
                <a:ea typeface="Garamond" charset="0"/>
                <a:cs typeface="Garamond" charset="0"/>
              </a:rPr>
              <a:t>(Park &amp; Brannon, 2013)</a:t>
            </a:r>
          </a:p>
          <a:p>
            <a:pPr marL="0" indent="0">
              <a:buNone/>
            </a:pPr>
            <a:r>
              <a:rPr lang="en-GB" i="1" dirty="0">
                <a:latin typeface="Garamond" charset="0"/>
                <a:ea typeface="Garamond" charset="0"/>
                <a:cs typeface="Garamond" charset="0"/>
              </a:rPr>
              <a:t>										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56" y="2385304"/>
            <a:ext cx="3448408" cy="256448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08275" y="5285183"/>
            <a:ext cx="86955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Park, J., &amp; </a:t>
            </a:r>
            <a:r>
              <a:rPr lang="nb-NO" sz="2000" b="1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Brannon</a:t>
            </a:r>
            <a:r>
              <a:rPr lang="nb-NO" sz="2000" b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, E. (2013).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 Training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the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approximate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number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system </a:t>
            </a:r>
            <a:b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improves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math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proficiency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. </a:t>
            </a:r>
            <a:r>
              <a:rPr lang="nb-NO" sz="2000" i="1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Psychological</a:t>
            </a:r>
            <a:r>
              <a:rPr lang="nb-NO" sz="2000" i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Science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nb-NO" sz="2000" i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24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(10), 1–7.</a:t>
            </a:r>
          </a:p>
          <a:p>
            <a:endParaRPr lang="nb-NO" sz="800" dirty="0">
              <a:solidFill>
                <a:srgbClr val="4F84C5"/>
              </a:solidFill>
              <a:latin typeface="Garamond" charset="0"/>
              <a:ea typeface="Garamond" charset="0"/>
              <a:cs typeface="Garamond" charset="0"/>
            </a:endParaRPr>
          </a:p>
          <a:p>
            <a:r>
              <a:rPr lang="nb-NO" sz="2000" b="1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Boaler</a:t>
            </a:r>
            <a:r>
              <a:rPr lang="nb-NO" sz="2000" b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, J. (2015). </a:t>
            </a:r>
            <a:r>
              <a:rPr lang="nb-NO" sz="2000" i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Mathematical </a:t>
            </a:r>
            <a:r>
              <a:rPr lang="nb-NO" sz="2000" i="1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mindsets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.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Unleashing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students'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potential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through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b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creative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math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inspiring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messages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 and innovative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teaching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. New York: Penguin </a:t>
            </a:r>
            <a:r>
              <a:rPr lang="nb-NO" sz="2000" dirty="0" err="1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Books</a:t>
            </a:r>
            <a:r>
              <a:rPr lang="nb-NO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.</a:t>
            </a:r>
            <a:endParaRPr lang="en-GB" sz="2000" dirty="0">
              <a:solidFill>
                <a:srgbClr val="4F84C5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395886"/>
            <a:ext cx="7772400" cy="2388149"/>
          </a:xfrm>
        </p:spPr>
        <p:txBody>
          <a:bodyPr>
            <a:noAutofit/>
          </a:bodyPr>
          <a:lstStyle/>
          <a:p>
            <a:pPr marL="0" indent="0"/>
            <a:r>
              <a:rPr lang="en-GB" sz="3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Thank you for your attention!</a:t>
            </a:r>
            <a:br>
              <a:rPr lang="en-GB" sz="32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GB" sz="3200">
                <a:solidFill>
                  <a:srgbClr val="0060A8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en-GB" sz="3200" b="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endParaRPr lang="en-GB" sz="3200" b="0" cap="small" dirty="0">
              <a:latin typeface="Palatino Linotype" panose="02040502050505030304" pitchFamily="18" charset="0"/>
            </a:endParaRPr>
          </a:p>
        </p:txBody>
      </p:sp>
      <p:pic>
        <p:nvPicPr>
          <p:cNvPr id="7" name="Bilde 6" descr="hovedlogo_eng_objek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27" y="428202"/>
            <a:ext cx="3219986" cy="10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cap="small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A  didactical situation</a:t>
            </a:r>
            <a:br>
              <a:rPr lang="en-GB" sz="3200" cap="small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(design and implementation)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2564904"/>
            <a:ext cx="4867423" cy="241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vrundet rektangel 10"/>
          <p:cNvSpPr/>
          <p:nvPr/>
        </p:nvSpPr>
        <p:spPr>
          <a:xfrm>
            <a:off x="64617" y="3385595"/>
            <a:ext cx="2016224" cy="12241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SITUATION that preserves meaning for the target knowledge</a:t>
            </a:r>
          </a:p>
        </p:txBody>
      </p:sp>
      <p:sp>
        <p:nvSpPr>
          <p:cNvPr id="12" name="Avrundet rektangel 11"/>
          <p:cNvSpPr/>
          <p:nvPr/>
        </p:nvSpPr>
        <p:spPr>
          <a:xfrm>
            <a:off x="316645" y="1866527"/>
            <a:ext cx="1512168" cy="648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Target knowledge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1072729" y="2564904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vrundet rektangel 14"/>
          <p:cNvSpPr/>
          <p:nvPr/>
        </p:nvSpPr>
        <p:spPr>
          <a:xfrm>
            <a:off x="2462437" y="1790160"/>
            <a:ext cx="5544616" cy="34563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pil 17"/>
          <p:cNvCxnSpPr/>
          <p:nvPr/>
        </p:nvCxnSpPr>
        <p:spPr>
          <a:xfrm flipV="1">
            <a:off x="3322905" y="2312876"/>
            <a:ext cx="1224136" cy="122413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Hullbånd 21"/>
          <p:cNvSpPr/>
          <p:nvPr/>
        </p:nvSpPr>
        <p:spPr>
          <a:xfrm>
            <a:off x="4584689" y="1988840"/>
            <a:ext cx="2088232" cy="576064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Didactical contract</a:t>
            </a:r>
          </a:p>
        </p:txBody>
      </p:sp>
    </p:spTree>
    <p:extLst>
      <p:ext uri="{BB962C8B-B14F-4D97-AF65-F5344CB8AC3E}">
        <p14:creationId xmlns:p14="http://schemas.microsoft.com/office/powerpoint/2010/main" val="10115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284"/>
          </a:xfrm>
        </p:spPr>
        <p:txBody>
          <a:bodyPr>
            <a:normAutofit/>
          </a:bodyPr>
          <a:lstStyle/>
          <a:p>
            <a:r>
              <a:rPr lang="en-GB" cap="small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Semiotic theory</a:t>
            </a:r>
            <a:endParaRPr lang="en-GB" sz="20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56635"/>
            <a:ext cx="8229600" cy="4959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Four registers of semiotic representation:</a:t>
            </a:r>
          </a:p>
          <a:p>
            <a:pPr>
              <a:buFontTx/>
              <a:buChar char="-"/>
            </a:pPr>
            <a:r>
              <a:rPr lang="en-GB" sz="2000" dirty="0">
                <a:latin typeface="Garamond" charset="0"/>
                <a:ea typeface="Garamond" charset="0"/>
                <a:cs typeface="Garamond" charset="0"/>
              </a:rPr>
              <a:t>Natural language</a:t>
            </a:r>
          </a:p>
          <a:p>
            <a:pPr>
              <a:buFontTx/>
              <a:buChar char="-"/>
            </a:pPr>
            <a:r>
              <a:rPr lang="en-GB" sz="2000" dirty="0">
                <a:latin typeface="Garamond" charset="0"/>
                <a:ea typeface="Garamond" charset="0"/>
                <a:cs typeface="Garamond" charset="0"/>
              </a:rPr>
              <a:t>Notation systems</a:t>
            </a:r>
          </a:p>
          <a:p>
            <a:pPr>
              <a:buFontTx/>
              <a:buChar char="-"/>
            </a:pPr>
            <a:r>
              <a:rPr lang="en-GB" sz="2000" dirty="0">
                <a:latin typeface="Garamond" charset="0"/>
                <a:ea typeface="Garamond" charset="0"/>
                <a:cs typeface="Garamond" charset="0"/>
              </a:rPr>
              <a:t>Geometric figures</a:t>
            </a:r>
          </a:p>
          <a:p>
            <a:pPr>
              <a:buFontTx/>
              <a:buChar char="-"/>
            </a:pPr>
            <a:r>
              <a:rPr lang="en-GB" sz="2000" dirty="0">
                <a:latin typeface="Garamond" charset="0"/>
                <a:ea typeface="Garamond" charset="0"/>
                <a:cs typeface="Garamond" charset="0"/>
              </a:rPr>
              <a:t>Cartesian graphs</a:t>
            </a:r>
          </a:p>
          <a:p>
            <a:pPr>
              <a:buFontTx/>
              <a:buChar char="-"/>
            </a:pPr>
            <a:endParaRPr lang="en-GB" sz="1800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GB" dirty="0">
                <a:latin typeface="Garamond" charset="0"/>
                <a:ea typeface="Garamond" charset="0"/>
                <a:cs typeface="Garamond" charset="0"/>
              </a:rPr>
              <a:t>Two types of </a:t>
            </a:r>
            <a:r>
              <a:rPr lang="en-GB" b="1" dirty="0">
                <a:latin typeface="Garamond" charset="0"/>
                <a:ea typeface="Garamond" charset="0"/>
                <a:cs typeface="Garamond" charset="0"/>
              </a:rPr>
              <a:t>transformations</a:t>
            </a:r>
            <a:r>
              <a:rPr lang="en-GB" dirty="0">
                <a:latin typeface="Garamond" charset="0"/>
                <a:ea typeface="Garamond" charset="0"/>
                <a:cs typeface="Garamond" charset="0"/>
              </a:rPr>
              <a:t> of semiotic representations: treatments and conversions</a:t>
            </a:r>
          </a:p>
          <a:p>
            <a:pPr marL="0" indent="0">
              <a:buNone/>
            </a:pP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				</a:t>
            </a:r>
          </a:p>
          <a:p>
            <a:pPr marL="0" indent="0">
              <a:buNone/>
            </a:pPr>
            <a:endParaRPr lang="en-GB" sz="2200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GB" sz="2200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					</a:t>
            </a:r>
          </a:p>
          <a:p>
            <a:pPr marL="0" indent="0">
              <a:buNone/>
            </a:pPr>
            <a:r>
              <a:rPr lang="en-AU" sz="2200" b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Duval, R. (2006). </a:t>
            </a:r>
            <a:r>
              <a:rPr lang="en-AU" sz="22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A cognitive analysis of problems of comprehension in a learning of mathematics. </a:t>
            </a:r>
            <a:r>
              <a:rPr lang="en-AU" sz="2200" i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Educational Studies in Mathematics, 61, </a:t>
            </a:r>
            <a:r>
              <a:rPr lang="en-AU" sz="22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103-131. </a:t>
            </a:r>
            <a:endParaRPr lang="nb-NO" sz="2200" dirty="0">
              <a:solidFill>
                <a:srgbClr val="4F84C5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578540"/>
            <a:ext cx="8229600" cy="5279460"/>
          </a:xfrm>
        </p:spPr>
        <p:txBody>
          <a:bodyPr/>
          <a:lstStyle/>
          <a:p>
            <a:pPr marL="0" indent="0">
              <a:buNone/>
            </a:pPr>
            <a:endParaRPr lang="nb-NO" altLang="x-none" dirty="0"/>
          </a:p>
          <a:p>
            <a:pPr marL="0" indent="0">
              <a:buNone/>
            </a:pPr>
            <a:endParaRPr lang="nb-NO" altLang="x-none" dirty="0"/>
          </a:p>
          <a:p>
            <a:pPr marL="0" indent="0">
              <a:buNone/>
            </a:pPr>
            <a:endParaRPr lang="nb-NO" altLang="x-none" dirty="0"/>
          </a:p>
          <a:p>
            <a:pPr marL="0" indent="0">
              <a:buNone/>
            </a:pPr>
            <a:endParaRPr lang="nb-NO" altLang="x-none" dirty="0"/>
          </a:p>
          <a:p>
            <a:pPr marL="0" indent="0">
              <a:buNone/>
            </a:pPr>
            <a:endParaRPr lang="nb-NO" altLang="x-none" dirty="0"/>
          </a:p>
          <a:p>
            <a:pPr marL="0" indent="0">
              <a:buNone/>
            </a:pPr>
            <a:endParaRPr lang="nb-NO" altLang="x-none" dirty="0"/>
          </a:p>
          <a:p>
            <a:pPr marL="0" indent="0">
              <a:buNone/>
            </a:pPr>
            <a:endParaRPr lang="nb-NO" altLang="x-none" dirty="0"/>
          </a:p>
          <a:p>
            <a:pPr marL="0" indent="0">
              <a:buNone/>
            </a:pPr>
            <a:endParaRPr lang="nb-NO" altLang="x-none" dirty="0"/>
          </a:p>
          <a:p>
            <a:pPr marL="0" indent="0">
              <a:buNone/>
            </a:pPr>
            <a:endParaRPr lang="nb-NO" altLang="x-none" dirty="0"/>
          </a:p>
          <a:p>
            <a:pPr marL="0" indent="0">
              <a:buNone/>
            </a:pPr>
            <a:endParaRPr lang="nb-NO" altLang="x-none" dirty="0"/>
          </a:p>
          <a:p>
            <a:pPr marL="0" indent="0">
              <a:buNone/>
            </a:pPr>
            <a:endParaRPr lang="nb-NO" altLang="x-none" dirty="0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2427289" y="1816100"/>
            <a:ext cx="4032250" cy="1081088"/>
          </a:xfrm>
          <a:prstGeom prst="rect">
            <a:avLst/>
          </a:prstGeom>
          <a:solidFill>
            <a:srgbClr val="548D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x-none" sz="2000" b="1" dirty="0">
                <a:latin typeface="Garamond" charset="0"/>
                <a:ea typeface="Garamond" charset="0"/>
                <a:cs typeface="Garamond" charset="0"/>
              </a:rPr>
              <a:t>TRANSFORMATION</a:t>
            </a:r>
          </a:p>
          <a:p>
            <a:pPr algn="ctr"/>
            <a:r>
              <a:rPr lang="en-GB" altLang="x-none" sz="2000" dirty="0">
                <a:latin typeface="Garamond" charset="0"/>
                <a:ea typeface="Garamond" charset="0"/>
                <a:cs typeface="Garamond" charset="0"/>
              </a:rPr>
              <a:t>from one semiotic representation </a:t>
            </a:r>
          </a:p>
          <a:p>
            <a:pPr algn="ctr"/>
            <a:r>
              <a:rPr lang="en-GB" altLang="x-none" sz="2000" dirty="0">
                <a:latin typeface="Garamond" charset="0"/>
                <a:ea typeface="Garamond" charset="0"/>
                <a:cs typeface="Garamond" charset="0"/>
              </a:rPr>
              <a:t>to another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330200" y="3860800"/>
            <a:ext cx="3918744" cy="1689100"/>
          </a:xfrm>
          <a:prstGeom prst="rect">
            <a:avLst/>
          </a:prstGeom>
          <a:solidFill>
            <a:srgbClr val="548D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GB" altLang="x-none" sz="800" dirty="0"/>
          </a:p>
          <a:p>
            <a:pPr algn="ctr"/>
            <a:r>
              <a:rPr lang="en-GB" altLang="x-none" sz="2000" dirty="0">
                <a:latin typeface="Garamond" charset="0"/>
                <a:ea typeface="Garamond" charset="0"/>
                <a:cs typeface="Garamond" charset="0"/>
              </a:rPr>
              <a:t>BEING IN THE SAME</a:t>
            </a:r>
          </a:p>
          <a:p>
            <a:pPr algn="ctr"/>
            <a:r>
              <a:rPr lang="en-GB" altLang="x-none" sz="2000" dirty="0">
                <a:latin typeface="Garamond" charset="0"/>
                <a:ea typeface="Garamond" charset="0"/>
                <a:cs typeface="Garamond" charset="0"/>
              </a:rPr>
              <a:t>REPRESENTATION REGISTER</a:t>
            </a:r>
          </a:p>
          <a:p>
            <a:pPr algn="ctr"/>
            <a:endParaRPr lang="en-GB" altLang="x-none" sz="2800" b="1" dirty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GB" altLang="x-none" sz="2000" b="1" dirty="0">
                <a:latin typeface="Garamond" charset="0"/>
                <a:ea typeface="Garamond" charset="0"/>
                <a:cs typeface="Garamond" charset="0"/>
              </a:rPr>
              <a:t>TREATMENT</a:t>
            </a:r>
            <a:endParaRPr lang="nb-NO" altLang="x-none" sz="20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4533900" y="3860800"/>
            <a:ext cx="4152900" cy="1689100"/>
          </a:xfrm>
          <a:prstGeom prst="rect">
            <a:avLst/>
          </a:prstGeom>
          <a:solidFill>
            <a:srgbClr val="548DD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x-none" sz="2000" dirty="0">
                <a:latin typeface="Garamond" charset="0"/>
                <a:ea typeface="Garamond" charset="0"/>
                <a:cs typeface="Garamond" charset="0"/>
              </a:rPr>
              <a:t>CHANGING REPR. REGISTER</a:t>
            </a:r>
          </a:p>
          <a:p>
            <a:pPr algn="ctr"/>
            <a:r>
              <a:rPr lang="en-GB" altLang="x-none" sz="2000" dirty="0">
                <a:latin typeface="Garamond" charset="0"/>
                <a:ea typeface="Garamond" charset="0"/>
                <a:cs typeface="Garamond" charset="0"/>
              </a:rPr>
              <a:t>but keeping reference to the same </a:t>
            </a:r>
          </a:p>
          <a:p>
            <a:pPr algn="ctr"/>
            <a:r>
              <a:rPr lang="en-GB" altLang="x-none" sz="2000" dirty="0">
                <a:latin typeface="Garamond" charset="0"/>
                <a:ea typeface="Garamond" charset="0"/>
                <a:cs typeface="Garamond" charset="0"/>
              </a:rPr>
              <a:t>mathematical object</a:t>
            </a:r>
          </a:p>
          <a:p>
            <a:pPr lvl="1" algn="ctr"/>
            <a:br>
              <a:rPr lang="en-GB" altLang="x-none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GB" altLang="x-none" sz="2000" b="1" dirty="0">
                <a:latin typeface="Garamond" charset="0"/>
                <a:ea typeface="Garamond" charset="0"/>
                <a:cs typeface="Garamond" charset="0"/>
              </a:rPr>
              <a:t>CONVERSION</a:t>
            </a:r>
          </a:p>
        </p:txBody>
      </p:sp>
      <p:sp>
        <p:nvSpPr>
          <p:cNvPr id="234511" name="Line 15"/>
          <p:cNvSpPr>
            <a:spLocks noChangeShapeType="1"/>
          </p:cNvSpPr>
          <p:nvPr/>
        </p:nvSpPr>
        <p:spPr bwMode="auto">
          <a:xfrm flipH="1">
            <a:off x="2120900" y="2897188"/>
            <a:ext cx="2276476" cy="8921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34513" name="Line 17"/>
          <p:cNvSpPr>
            <a:spLocks noChangeShapeType="1"/>
          </p:cNvSpPr>
          <p:nvPr/>
        </p:nvSpPr>
        <p:spPr bwMode="auto">
          <a:xfrm>
            <a:off x="4397376" y="2897188"/>
            <a:ext cx="2435224" cy="8921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>
            <a:normAutofit/>
          </a:bodyPr>
          <a:lstStyle/>
          <a:p>
            <a:r>
              <a:rPr lang="en-GB" cap="small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Two types of transformations</a:t>
            </a:r>
            <a:endParaRPr lang="en-GB" sz="20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558800" y="6018282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Duval, R. (2006). A cognitive analysis of problems of comprehension in a </a:t>
            </a:r>
          </a:p>
          <a:p>
            <a:r>
              <a:rPr lang="en-AU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learning of mathematics. </a:t>
            </a:r>
            <a:r>
              <a:rPr lang="en-AU" sz="2000" i="1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Educational Studies in Mathematics, 61, </a:t>
            </a:r>
            <a:r>
              <a:rPr lang="en-AU" sz="2000" dirty="0">
                <a:solidFill>
                  <a:srgbClr val="4F84C5"/>
                </a:solidFill>
                <a:latin typeface="Garamond" charset="0"/>
                <a:ea typeface="Garamond" charset="0"/>
                <a:cs typeface="Garamond" charset="0"/>
              </a:rPr>
              <a:t>103-131. </a:t>
            </a:r>
            <a:endParaRPr lang="nb-NO" sz="2000" dirty="0">
              <a:solidFill>
                <a:srgbClr val="4F84C5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 animBg="1"/>
      <p:bldP spid="234504" grpId="0" animBg="1"/>
      <p:bldP spid="234511" grpId="0" animBg="1"/>
      <p:bldP spid="2345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284"/>
          </a:xfrm>
        </p:spPr>
        <p:txBody>
          <a:bodyPr>
            <a:normAutofit/>
          </a:bodyPr>
          <a:lstStyle/>
          <a:p>
            <a:r>
              <a:rPr lang="en-GB" cap="small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Claim</a:t>
            </a:r>
            <a:endParaRPr lang="en-GB" sz="20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2635"/>
            <a:ext cx="8229600" cy="495962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GB" sz="1800" b="1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GB" dirty="0">
                <a:latin typeface="Garamond" charset="0"/>
                <a:ea typeface="Garamond" charset="0"/>
                <a:cs typeface="Garamond" charset="0"/>
              </a:rPr>
              <a:t>“</a:t>
            </a:r>
            <a:r>
              <a:rPr lang="en-GB" i="1" dirty="0">
                <a:latin typeface="Garamond" charset="0"/>
                <a:ea typeface="Garamond" charset="0"/>
                <a:cs typeface="Garamond" charset="0"/>
              </a:rPr>
              <a:t>Changing representation register </a:t>
            </a:r>
            <a:r>
              <a:rPr lang="en-GB" dirty="0">
                <a:latin typeface="Garamond" charset="0"/>
                <a:ea typeface="Garamond" charset="0"/>
                <a:cs typeface="Garamond" charset="0"/>
              </a:rPr>
              <a:t>is the threshold of mathematical comprehension for learners </a:t>
            </a:r>
            <a:r>
              <a:rPr lang="en-GB" altLang="nb-NO" dirty="0">
                <a:latin typeface="Garamond"/>
                <a:cs typeface=""/>
              </a:rPr>
              <a:t>at each stage of the curriculum.</a:t>
            </a:r>
            <a:r>
              <a:rPr lang="en-GB" dirty="0">
                <a:latin typeface="Garamond" charset="0"/>
                <a:ea typeface="Garamond" charset="0"/>
                <a:cs typeface="Garamond" charset="0"/>
              </a:rPr>
              <a:t>” </a:t>
            </a:r>
            <a:br>
              <a:rPr lang="en-GB" dirty="0">
                <a:latin typeface="Garamond" charset="0"/>
                <a:ea typeface="Garamond" charset="0"/>
                <a:cs typeface="Garamond" charset="0"/>
              </a:rPr>
            </a:b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											          </a:t>
            </a:r>
          </a:p>
          <a:p>
            <a:pPr marL="0" indent="0">
              <a:buNone/>
            </a:pPr>
            <a:r>
              <a:rPr lang="en-GB" sz="2200" dirty="0">
                <a:latin typeface="Garamond" charset="0"/>
                <a:ea typeface="Garamond" charset="0"/>
                <a:cs typeface="Garamond" charset="0"/>
              </a:rPr>
              <a:t>											(Duval, 2006, p. 128)</a:t>
            </a: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3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4000" cap="small" dirty="0">
                <a:latin typeface="Garamond" panose="02020404030301010803" pitchFamily="18" charset="0"/>
              </a:rPr>
              <a:t>The study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GB" dirty="0">
                <a:solidFill>
                  <a:srgbClr val="0060A8"/>
                </a:solidFill>
                <a:latin typeface="Garamond" pitchFamily="18" charset="0"/>
                <a:cs typeface="Calibri" pitchFamily="34" charset="0"/>
              </a:rPr>
              <a:t>Teacher education </a:t>
            </a:r>
            <a:r>
              <a:rPr lang="en-GB" dirty="0">
                <a:latin typeface="Garamond" pitchFamily="18" charset="0"/>
                <a:cs typeface="Calibri" pitchFamily="34" charset="0"/>
              </a:rPr>
              <a:t>for primary and lower secondary education in Norway (four-year undergraduate programme)</a:t>
            </a:r>
          </a:p>
          <a:p>
            <a:pPr>
              <a:buFont typeface="Wingdings" charset="2"/>
              <a:buChar char="§"/>
            </a:pPr>
            <a:endParaRPr lang="en-GB" sz="1400" dirty="0">
              <a:latin typeface="Garamond" pitchFamily="18" charset="0"/>
              <a:cs typeface="Calibri" pitchFamily="34" charset="0"/>
            </a:endParaRPr>
          </a:p>
          <a:p>
            <a:pPr lvl="1">
              <a:buFont typeface="Wingdings" charset="2"/>
              <a:buChar char="à"/>
            </a:pPr>
            <a:r>
              <a:rPr lang="en-GB" sz="2400" dirty="0">
                <a:latin typeface="Garamond" pitchFamily="18" charset="0"/>
                <a:cs typeface="Calibri" pitchFamily="34" charset="0"/>
              </a:rPr>
              <a:t>Data collected as part of a case study (Strømskag Måsøval, 2011)</a:t>
            </a:r>
          </a:p>
          <a:p>
            <a:pPr lvl="1">
              <a:buFont typeface="Wingdings" charset="2"/>
              <a:buChar char="à"/>
            </a:pPr>
            <a:endParaRPr lang="en-GB" sz="2400" dirty="0">
              <a:latin typeface="Garamond" pitchFamily="18" charset="0"/>
              <a:cs typeface="Calibri" pitchFamily="34" charset="0"/>
            </a:endParaRPr>
          </a:p>
          <a:p>
            <a:pPr>
              <a:buFont typeface="Wingdings" charset="2"/>
              <a:buChar char="§"/>
            </a:pPr>
            <a:r>
              <a:rPr lang="en-US" sz="2800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Research question:</a:t>
            </a:r>
            <a:br>
              <a:rPr lang="en-US" sz="2800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en-US" i="1" dirty="0">
                <a:latin typeface="Garamond" charset="0"/>
                <a:ea typeface="Garamond" charset="0"/>
                <a:cs typeface="Garamond" charset="0"/>
              </a:rPr>
              <a:t>What conditions enable or hinder three students’ opportunity to represent a general relationship between percentage growth of length and area when looking at the enlargement of a square?</a:t>
            </a:r>
            <a:endParaRPr lang="en-GB" i="1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GB" dirty="0">
              <a:latin typeface="Garamond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br>
              <a:rPr lang="nb-NO" sz="3600" dirty="0"/>
            </a:br>
            <a:r>
              <a:rPr lang="en-GB" sz="3600" cap="small" dirty="0">
                <a:latin typeface="Garamond" panose="02020404030301010803" pitchFamily="18" charset="0"/>
              </a:rPr>
              <a:t>Methods</a:t>
            </a:r>
            <a:br>
              <a:rPr lang="en-GB" sz="3600" cap="small" dirty="0">
                <a:latin typeface="Garamond" panose="02020404030301010803" pitchFamily="18" charset="0"/>
              </a:rPr>
            </a:br>
            <a:endParaRPr lang="en-GB" sz="2800" cap="small" dirty="0">
              <a:latin typeface="Garamond" panose="020204040303010108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980728"/>
            <a:ext cx="8363272" cy="558517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§"/>
            </a:pPr>
            <a:r>
              <a:rPr lang="en-GB" sz="2800" dirty="0">
                <a:solidFill>
                  <a:srgbClr val="0060A8"/>
                </a:solidFill>
                <a:latin typeface="Garamond" panose="02020404030301010803" pitchFamily="18" charset="0"/>
              </a:rPr>
              <a:t>Research participants: </a:t>
            </a:r>
          </a:p>
          <a:p>
            <a:pPr lvl="1">
              <a:buFont typeface="Wingdings" charset="2"/>
              <a:buChar char="§"/>
            </a:pPr>
            <a:r>
              <a:rPr lang="en-GB" sz="2600" dirty="0">
                <a:latin typeface="Garamond" panose="02020404030301010803" pitchFamily="18" charset="0"/>
              </a:rPr>
              <a:t>Three female student teachers: Alice, Ida and Sophie (first year on the programme)</a:t>
            </a:r>
          </a:p>
          <a:p>
            <a:pPr lvl="1">
              <a:buFont typeface="Wingdings" charset="2"/>
              <a:buChar char="§"/>
            </a:pPr>
            <a:r>
              <a:rPr lang="en-GB" sz="2600" dirty="0">
                <a:latin typeface="Garamond" panose="02020404030301010803" pitchFamily="18" charset="0"/>
              </a:rPr>
              <a:t>A male teacher educator of mathematics: Thomas (long experience)</a:t>
            </a:r>
          </a:p>
          <a:p>
            <a:pPr lvl="1">
              <a:buFont typeface="Wingdings" charset="2"/>
              <a:buChar char="§"/>
            </a:pPr>
            <a:endParaRPr lang="en-GB" sz="2200" dirty="0">
              <a:latin typeface="Garamond" panose="02020404030301010803" pitchFamily="18" charset="0"/>
            </a:endParaRPr>
          </a:p>
          <a:p>
            <a:pPr>
              <a:buFont typeface="Wingdings" charset="2"/>
              <a:buChar char="§"/>
            </a:pPr>
            <a:r>
              <a:rPr lang="en-GB" sz="2800" dirty="0">
                <a:solidFill>
                  <a:srgbClr val="0060A8"/>
                </a:solidFill>
                <a:latin typeface="Garamond" panose="02020404030301010803" pitchFamily="18" charset="0"/>
              </a:rPr>
              <a:t>Data sources:</a:t>
            </a:r>
          </a:p>
          <a:p>
            <a:pPr lvl="1">
              <a:buFont typeface="Wingdings" charset="2"/>
              <a:buChar char="§"/>
            </a:pPr>
            <a:r>
              <a:rPr lang="en-GB" sz="2600" dirty="0">
                <a:latin typeface="Garamond" panose="02020404030301010803" pitchFamily="18" charset="0"/>
              </a:rPr>
              <a:t>A mathematical task on generalisation </a:t>
            </a:r>
          </a:p>
          <a:p>
            <a:pPr lvl="1">
              <a:buFont typeface="Wingdings" charset="2"/>
              <a:buChar char="§"/>
            </a:pPr>
            <a:r>
              <a:rPr lang="en-GB" sz="2600" dirty="0">
                <a:latin typeface="Garamond" panose="02020404030301010803" pitchFamily="18" charset="0"/>
              </a:rPr>
              <a:t>Video-recording of the student teachers’ collaborative work on the task, with teacher interaction (at the university campus)</a:t>
            </a:r>
          </a:p>
          <a:p>
            <a:pPr lvl="1">
              <a:buFont typeface="Wingdings" charset="2"/>
              <a:buChar char="§"/>
            </a:pPr>
            <a:endParaRPr lang="en-GB" sz="2200" dirty="0">
              <a:latin typeface="Garamond" panose="02020404030301010803" pitchFamily="18" charset="0"/>
            </a:endParaRPr>
          </a:p>
          <a:p>
            <a:pPr>
              <a:buFont typeface="Wingdings" charset="2"/>
              <a:buChar char="§"/>
            </a:pPr>
            <a:r>
              <a:rPr lang="en-GB" sz="2800" dirty="0">
                <a:solidFill>
                  <a:srgbClr val="0060A8"/>
                </a:solidFill>
                <a:latin typeface="Garamond" panose="02020404030301010803" pitchFamily="18" charset="0"/>
              </a:rPr>
              <a:t>Data analysis:</a:t>
            </a:r>
            <a:br>
              <a:rPr lang="en-GB" sz="2800" dirty="0">
                <a:solidFill>
                  <a:srgbClr val="0060A8"/>
                </a:solidFill>
                <a:latin typeface="Garamond" panose="02020404030301010803" pitchFamily="18" charset="0"/>
              </a:rPr>
            </a:br>
            <a:br>
              <a:rPr lang="en-GB" sz="1400" dirty="0">
                <a:solidFill>
                  <a:srgbClr val="0060A8"/>
                </a:solidFill>
                <a:latin typeface="Garamond" panose="02020404030301010803" pitchFamily="18" charset="0"/>
              </a:rPr>
            </a:br>
            <a:r>
              <a:rPr lang="en-GB" sz="2600" b="1" dirty="0">
                <a:latin typeface="Garamond" charset="0"/>
                <a:ea typeface="Garamond" charset="0"/>
                <a:cs typeface="Garamond" charset="0"/>
              </a:rPr>
              <a:t>Task</a:t>
            </a:r>
            <a:r>
              <a:rPr lang="en-GB" sz="2600" dirty="0">
                <a:latin typeface="Garamond" charset="0"/>
                <a:ea typeface="Garamond" charset="0"/>
                <a:cs typeface="Garamond" charset="0"/>
                <a:sym typeface="Wingdings" panose="05000000000000000000" pitchFamily="2" charset="2"/>
              </a:rPr>
              <a:t>: with respect to the mathematical knowledge it aims at</a:t>
            </a:r>
            <a:br>
              <a:rPr lang="en-GB" sz="2600" dirty="0">
                <a:latin typeface="Garamond" charset="0"/>
                <a:ea typeface="Garamond" charset="0"/>
                <a:cs typeface="Garamond" charset="0"/>
                <a:sym typeface="Wingdings" panose="05000000000000000000" pitchFamily="2" charset="2"/>
              </a:rPr>
            </a:br>
            <a:br>
              <a:rPr lang="en-GB" sz="2600" dirty="0">
                <a:latin typeface="Garamond" charset="0"/>
                <a:ea typeface="Garamond" charset="0"/>
                <a:cs typeface="Garamond" charset="0"/>
                <a:sym typeface="Wingdings" panose="05000000000000000000" pitchFamily="2" charset="2"/>
              </a:rPr>
            </a:br>
            <a:r>
              <a:rPr lang="en-GB" sz="2600" b="1" dirty="0">
                <a:latin typeface="Garamond" charset="0"/>
                <a:ea typeface="Garamond" charset="0"/>
                <a:cs typeface="Garamond" charset="0"/>
                <a:sym typeface="Wingdings" panose="05000000000000000000" pitchFamily="2" charset="2"/>
              </a:rPr>
              <a:t>Transcript</a:t>
            </a:r>
            <a:r>
              <a:rPr lang="en-GB" sz="2600" dirty="0">
                <a:latin typeface="Garamond" charset="0"/>
                <a:ea typeface="Garamond" charset="0"/>
                <a:cs typeface="Garamond" charset="0"/>
                <a:sym typeface="Wingdings" panose="05000000000000000000" pitchFamily="2" charset="2"/>
              </a:rPr>
              <a:t>: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  <a:sym typeface="Wingdings"/>
              </a:rPr>
              <a:t>Thematical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  <a:sym typeface="Wingdings"/>
              </a:rPr>
              <a:t> coding </a:t>
            </a:r>
            <a:r>
              <a:rPr lang="en-GB" sz="2600" dirty="0">
                <a:latin typeface="Garamond" charset="0"/>
                <a:ea typeface="Garamond" charset="0"/>
                <a:cs typeface="Garamond" charset="0"/>
                <a:sym typeface="Wingdings"/>
              </a:rPr>
              <a:t>(Robson, 2011)</a:t>
            </a:r>
          </a:p>
          <a:p>
            <a:pPr marL="0" indent="0">
              <a:buNone/>
            </a:pPr>
            <a:endParaRPr lang="en-GB" sz="2200" dirty="0">
              <a:latin typeface="Garamond" charset="0"/>
              <a:ea typeface="Garamond" charset="0"/>
              <a:cs typeface="Garamond" charset="0"/>
              <a:sym typeface="Wingdings"/>
            </a:endParaRPr>
          </a:p>
          <a:p>
            <a:pPr marL="0" indent="0">
              <a:buNone/>
            </a:pPr>
            <a:endParaRPr lang="en-GB" sz="2000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GB" sz="2000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Robson, C. (2011). </a:t>
            </a:r>
            <a:r>
              <a:rPr lang="en-GB" sz="2600" i="1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Real world research: A resource for social scientists and practitioner-researchers </a:t>
            </a:r>
            <a:r>
              <a:rPr lang="en-GB" sz="2600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(3</a:t>
            </a:r>
            <a:r>
              <a:rPr lang="en-GB" sz="2600" baseline="30000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rd</a:t>
            </a:r>
            <a:r>
              <a:rPr lang="en-GB" sz="2600" dirty="0">
                <a:solidFill>
                  <a:srgbClr val="0060A8"/>
                </a:solidFill>
                <a:latin typeface="Garamond" charset="0"/>
                <a:ea typeface="Garamond" charset="0"/>
                <a:cs typeface="Garamond" charset="0"/>
              </a:rPr>
              <a:t> ed.). Oxford: Blackwell. </a:t>
            </a:r>
            <a:endParaRPr lang="en-GB" sz="2600" dirty="0">
              <a:solidFill>
                <a:srgbClr val="0060A8"/>
              </a:solidFill>
              <a:latin typeface="Garamond" charset="0"/>
              <a:ea typeface="Garamond" charset="0"/>
              <a:cs typeface="Garamond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small" dirty="0">
                <a:latin typeface="Garamond" charset="0"/>
                <a:ea typeface="Garamond" charset="0"/>
                <a:cs typeface="Garamond" charset="0"/>
              </a:rPr>
              <a:t>Reasons for choice of the episode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latin typeface="Garamond" charset="0"/>
                <a:ea typeface="Garamond" charset="0"/>
                <a:cs typeface="Garamond" charset="0"/>
              </a:rPr>
              <a:t>it provides an example of an </a:t>
            </a:r>
            <a:r>
              <a:rPr lang="en-US" i="1" dirty="0">
                <a:latin typeface="Garamond" charset="0"/>
                <a:ea typeface="Garamond" charset="0"/>
                <a:cs typeface="Garamond" charset="0"/>
              </a:rPr>
              <a:t>evolution of the milieu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which enabled the students to develop the knowledge aimed at</a:t>
            </a:r>
          </a:p>
          <a:p>
            <a:pPr marL="0" indent="0">
              <a:buNone/>
            </a:pP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latin typeface="Garamond" charset="0"/>
                <a:ea typeface="Garamond" charset="0"/>
                <a:cs typeface="Garamond" charset="0"/>
              </a:rPr>
              <a:t>it shows the utility and complexity of </a:t>
            </a:r>
            <a:r>
              <a:rPr lang="en-US" i="1" dirty="0">
                <a:latin typeface="Garamond" charset="0"/>
                <a:ea typeface="Garamond" charset="0"/>
                <a:cs typeface="Garamond" charset="0"/>
              </a:rPr>
              <a:t>changing representation register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when solving a generalization task</a:t>
            </a:r>
            <a:endParaRPr lang="nb-NO" dirty="0">
              <a:latin typeface="Garamond" charset="0"/>
              <a:ea typeface="Garamond" charset="0"/>
              <a:cs typeface="Garamond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51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4264</TotalTime>
  <Words>996</Words>
  <Application>Microsoft Office PowerPoint</Application>
  <PresentationFormat>On-screen Show (4:3)</PresentationFormat>
  <Paragraphs>319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Garamond</vt:lpstr>
      <vt:lpstr>Lucida Grande</vt:lpstr>
      <vt:lpstr>Palatino Linotype</vt:lpstr>
      <vt:lpstr>Times New Roman</vt:lpstr>
      <vt:lpstr>Wingdings</vt:lpstr>
      <vt:lpstr>Office-tema</vt:lpstr>
      <vt:lpstr>Combining the theory of didactical situations and semiotic theory  — to investigate students’ enterprise of representing a relationship in algebraic notation      </vt:lpstr>
      <vt:lpstr>TDS: The theory of didactical situations in mathematics  </vt:lpstr>
      <vt:lpstr>A  didactical situation (design and implementation)</vt:lpstr>
      <vt:lpstr>Semiotic theory</vt:lpstr>
      <vt:lpstr>Two types of transformations</vt:lpstr>
      <vt:lpstr>Claim</vt:lpstr>
      <vt:lpstr>The study</vt:lpstr>
      <vt:lpstr> Methods </vt:lpstr>
      <vt:lpstr>Reasons for choice of the episode</vt:lpstr>
      <vt:lpstr>The task</vt:lpstr>
      <vt:lpstr>The task </vt:lpstr>
      <vt:lpstr>Students ’ engagement with the task</vt:lpstr>
      <vt:lpstr>Representing a quantity enlarged by p %</vt:lpstr>
      <vt:lpstr>Representing a quantity enlarged by p %</vt:lpstr>
      <vt:lpstr>adidactical situation  didactical situation</vt:lpstr>
      <vt:lpstr>The milieu changed by the teacher</vt:lpstr>
      <vt:lpstr>New material milieu shaped by Alice</vt:lpstr>
      <vt:lpstr>The general case</vt:lpstr>
      <vt:lpstr>Didactic constraint due to a chosen example</vt:lpstr>
      <vt:lpstr>Didactic constraint due to a chosen example</vt:lpstr>
      <vt:lpstr>Constraint by different notation systems (fractions – percentages)</vt:lpstr>
      <vt:lpstr>conversions </vt:lpstr>
      <vt:lpstr>Students’ solution</vt:lpstr>
      <vt:lpstr>Results </vt:lpstr>
      <vt:lpstr>Relevance</vt:lpstr>
      <vt:lpstr>Formulation   conversion</vt:lpstr>
      <vt:lpstr>Neuroscience</vt:lpstr>
      <vt:lpstr>Thank you for your attention!   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Manisha Mistry</cp:lastModifiedBy>
  <cp:revision>323</cp:revision>
  <dcterms:created xsi:type="dcterms:W3CDTF">2013-06-10T16:56:09Z</dcterms:created>
  <dcterms:modified xsi:type="dcterms:W3CDTF">2017-06-01T13:56:45Z</dcterms:modified>
</cp:coreProperties>
</file>