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68" r:id="rId1"/>
  </p:sldMasterIdLst>
  <p:notesMasterIdLst>
    <p:notesMasterId r:id="rId23"/>
  </p:notesMasterIdLst>
  <p:sldIdLst>
    <p:sldId id="258" r:id="rId2"/>
    <p:sldId id="261" r:id="rId3"/>
    <p:sldId id="293" r:id="rId4"/>
    <p:sldId id="294" r:id="rId5"/>
    <p:sldId id="320" r:id="rId6"/>
    <p:sldId id="319" r:id="rId7"/>
    <p:sldId id="296" r:id="rId8"/>
    <p:sldId id="309" r:id="rId9"/>
    <p:sldId id="310" r:id="rId10"/>
    <p:sldId id="311" r:id="rId11"/>
    <p:sldId id="312" r:id="rId12"/>
    <p:sldId id="313" r:id="rId13"/>
    <p:sldId id="314" r:id="rId14"/>
    <p:sldId id="315" r:id="rId15"/>
    <p:sldId id="316" r:id="rId16"/>
    <p:sldId id="317" r:id="rId17"/>
    <p:sldId id="324" r:id="rId18"/>
    <p:sldId id="321" r:id="rId19"/>
    <p:sldId id="322" r:id="rId20"/>
    <p:sldId id="323" r:id="rId21"/>
    <p:sldId id="263" r:id="rId22"/>
  </p:sldIdLst>
  <p:sldSz cx="9906000" cy="6858000" type="A4"/>
  <p:notesSz cx="6797675" cy="9926638"/>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Holley" initials="J O" lastIdx="47" clrIdx="0"/>
  <p:cmAuthor id="1" name="Andrew Walsh" initials="AW"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33" autoAdjust="0"/>
    <p:restoredTop sz="74667" autoAdjust="0"/>
  </p:normalViewPr>
  <p:slideViewPr>
    <p:cSldViewPr>
      <p:cViewPr>
        <p:scale>
          <a:sx n="120" d="100"/>
          <a:sy n="120" d="100"/>
        </p:scale>
        <p:origin x="-960" y="180"/>
      </p:cViewPr>
      <p:guideLst>
        <p:guide orient="horz" pos="799"/>
        <p:guide orient="horz" pos="2296"/>
        <p:guide orient="horz" pos="2387"/>
        <p:guide orient="horz" pos="3884"/>
        <p:guide pos="3075"/>
        <p:guide pos="3165"/>
        <p:guide pos="1578"/>
        <p:guide pos="1669"/>
        <p:guide pos="4662"/>
        <p:guide pos="4572"/>
        <p:guide pos="6068"/>
        <p:guide pos="17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0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1098" y="0"/>
            <a:ext cx="2944958" cy="496809"/>
          </a:xfrm>
          <a:prstGeom prst="rect">
            <a:avLst/>
          </a:prstGeom>
        </p:spPr>
        <p:txBody>
          <a:bodyPr vert="horz" lIns="91440" tIns="45720" rIns="91440" bIns="45720" rtlCol="0"/>
          <a:lstStyle>
            <a:lvl1pPr algn="r">
              <a:defRPr sz="1200"/>
            </a:lvl1pPr>
          </a:lstStyle>
          <a:p>
            <a:fld id="{110F0F3D-8EC7-47EF-8DB8-5F0B8A6B6B66}" type="datetimeFigureOut">
              <a:rPr lang="en-US" smtClean="0"/>
              <a:pPr/>
              <a:t>10/11/2011</a:t>
            </a:fld>
            <a:endParaRPr lang="en-US" dirty="0"/>
          </a:p>
        </p:txBody>
      </p:sp>
      <p:sp>
        <p:nvSpPr>
          <p:cNvPr id="4" name="Slide Image Placeholder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606" y="4715710"/>
            <a:ext cx="5438464" cy="44665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242"/>
            <a:ext cx="2944958" cy="496809"/>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1098" y="9428242"/>
            <a:ext cx="2944958" cy="496809"/>
          </a:xfrm>
          <a:prstGeom prst="rect">
            <a:avLst/>
          </a:prstGeom>
        </p:spPr>
        <p:txBody>
          <a:bodyPr vert="horz" lIns="91440" tIns="45720" rIns="91440" bIns="45720" rtlCol="0" anchor="b"/>
          <a:lstStyle>
            <a:lvl1pPr algn="r">
              <a:defRPr sz="1200"/>
            </a:lvl1pPr>
          </a:lstStyle>
          <a:p>
            <a:fld id="{726AB745-00BC-46BE-A7A1-1CFD12E4F4EA}" type="slidenum">
              <a:rPr lang="en-US" smtClean="0"/>
              <a:pPr/>
              <a:t>‹#›</a:t>
            </a:fld>
            <a:endParaRPr lang="en-US" dirty="0"/>
          </a:p>
        </p:txBody>
      </p:sp>
    </p:spTree>
    <p:extLst>
      <p:ext uri="{BB962C8B-B14F-4D97-AF65-F5344CB8AC3E}">
        <p14:creationId xmlns:p14="http://schemas.microsoft.com/office/powerpoint/2010/main" val="2091727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13" name="Picture 12" descr="OFFICE LADY compressed.jpg"/>
          <p:cNvPicPr>
            <a:picLocks noChangeAspect="1"/>
          </p:cNvPicPr>
          <p:nvPr userDrawn="1"/>
        </p:nvPicPr>
        <p:blipFill>
          <a:blip r:embed="rId2" cstate="print"/>
          <a:srcRect l="1169" t="1199"/>
          <a:stretch>
            <a:fillRect/>
          </a:stretch>
        </p:blipFill>
        <p:spPr>
          <a:xfrm>
            <a:off x="0" y="0"/>
            <a:ext cx="9906000" cy="6858000"/>
          </a:xfrm>
          <a:prstGeom prst="rect">
            <a:avLst/>
          </a:prstGeom>
        </p:spPr>
      </p:pic>
      <p:sp>
        <p:nvSpPr>
          <p:cNvPr id="12" name="Freeform 9"/>
          <p:cNvSpPr>
            <a:spLocks noChangeAspect="1"/>
          </p:cNvSpPr>
          <p:nvPr userDrawn="1"/>
        </p:nvSpPr>
        <p:spPr bwMode="white">
          <a:xfrm>
            <a:off x="0" y="0"/>
            <a:ext cx="5218113" cy="5399088"/>
          </a:xfrm>
          <a:custGeom>
            <a:avLst/>
            <a:gdLst/>
            <a:ahLst/>
            <a:cxnLst>
              <a:cxn ang="0">
                <a:pos x="0" y="0"/>
              </a:cxn>
              <a:cxn ang="0">
                <a:pos x="0" y="5505"/>
              </a:cxn>
              <a:cxn ang="0">
                <a:pos x="3691" y="5505"/>
              </a:cxn>
              <a:cxn ang="0">
                <a:pos x="5321" y="0"/>
              </a:cxn>
              <a:cxn ang="0">
                <a:pos x="0" y="0"/>
              </a:cxn>
            </a:cxnLst>
            <a:rect l="0" t="0" r="r" b="b"/>
            <a:pathLst>
              <a:path w="5321" h="5505">
                <a:moveTo>
                  <a:pt x="0" y="0"/>
                </a:moveTo>
                <a:lnTo>
                  <a:pt x="0" y="5505"/>
                </a:lnTo>
                <a:lnTo>
                  <a:pt x="3691" y="5505"/>
                </a:lnTo>
                <a:lnTo>
                  <a:pt x="532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0" name="Title 9"/>
          <p:cNvSpPr>
            <a:spLocks noGrp="1"/>
          </p:cNvSpPr>
          <p:nvPr>
            <p:ph type="title"/>
          </p:nvPr>
        </p:nvSpPr>
        <p:spPr>
          <a:xfrm>
            <a:off x="344488" y="1412776"/>
            <a:ext cx="3816424" cy="2160240"/>
          </a:xfr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r>
              <a:rPr lang="en-US" dirty="0" smtClean="0"/>
              <a:t>Click to edit Master title style</a:t>
            </a:r>
            <a:endParaRPr lang="en-GB" dirty="0"/>
          </a:p>
        </p:txBody>
      </p:sp>
      <p:sp>
        <p:nvSpPr>
          <p:cNvPr id="17" name="Text Placeholder 16"/>
          <p:cNvSpPr>
            <a:spLocks noGrp="1"/>
          </p:cNvSpPr>
          <p:nvPr>
            <p:ph type="body" sz="quarter" idx="10"/>
          </p:nvPr>
        </p:nvSpPr>
        <p:spPr>
          <a:xfrm>
            <a:off x="344488" y="3789363"/>
            <a:ext cx="3384550"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grpSp>
        <p:nvGrpSpPr>
          <p:cNvPr id="8" name="Group 19"/>
          <p:cNvGrpSpPr>
            <a:grpSpLocks/>
          </p:cNvGrpSpPr>
          <p:nvPr userDrawn="1"/>
        </p:nvGrpSpPr>
        <p:grpSpPr bwMode="black">
          <a:xfrm>
            <a:off x="128464" y="0"/>
            <a:ext cx="2735263" cy="1530350"/>
            <a:chOff x="68" y="0"/>
            <a:chExt cx="1723" cy="964"/>
          </a:xfrm>
        </p:grpSpPr>
        <p:sp>
          <p:nvSpPr>
            <p:cNvPr id="9" name="Freeform 8"/>
            <p:cNvSpPr>
              <a:spLocks noEditPoints="1"/>
            </p:cNvSpPr>
            <p:nvPr userDrawn="1"/>
          </p:nvSpPr>
          <p:spPr bwMode="black">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dirty="0"/>
            </a:p>
          </p:txBody>
        </p:sp>
        <p:sp>
          <p:nvSpPr>
            <p:cNvPr id="14" name="Freeform 9"/>
            <p:cNvSpPr>
              <a:spLocks noEditPoints="1"/>
            </p:cNvSpPr>
            <p:nvPr userDrawn="1"/>
          </p:nvSpPr>
          <p:spPr bwMode="black">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wo Charts One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9" name="Text Placeholder 6"/>
          <p:cNvSpPr>
            <a:spLocks noGrp="1"/>
          </p:cNvSpPr>
          <p:nvPr>
            <p:ph type="body" sz="quarter" idx="11"/>
          </p:nvPr>
        </p:nvSpPr>
        <p:spPr bwMode="gray">
          <a:xfrm>
            <a:off x="5023867" y="1268760"/>
            <a:ext cx="4609083" cy="4896544"/>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8" name="Chart Placeholder 7"/>
          <p:cNvSpPr>
            <a:spLocks noGrp="1"/>
          </p:cNvSpPr>
          <p:nvPr>
            <p:ph type="chart" sz="quarter" idx="12"/>
          </p:nvPr>
        </p:nvSpPr>
        <p:spPr bwMode="gray">
          <a:xfrm>
            <a:off x="273050" y="1268413"/>
            <a:ext cx="4608513" cy="2376487"/>
          </a:xfrm>
        </p:spPr>
        <p:txBody>
          <a:bodyPr anchor="ctr"/>
          <a:lstStyle>
            <a:lvl1pPr algn="ctr">
              <a:defRPr/>
            </a:lvl1pPr>
          </a:lstStyle>
          <a:p>
            <a:endParaRPr lang="en-GB" dirty="0"/>
          </a:p>
        </p:txBody>
      </p:sp>
      <p:sp>
        <p:nvSpPr>
          <p:cNvPr id="10" name="Chart Placeholder 7"/>
          <p:cNvSpPr>
            <a:spLocks noGrp="1"/>
          </p:cNvSpPr>
          <p:nvPr>
            <p:ph type="chart" sz="quarter" idx="13"/>
          </p:nvPr>
        </p:nvSpPr>
        <p:spPr bwMode="gray">
          <a:xfrm>
            <a:off x="273050" y="3789363"/>
            <a:ext cx="4608513" cy="2376487"/>
          </a:xfrm>
        </p:spPr>
        <p:txBody>
          <a:bodyPr anchor="ctr"/>
          <a:lstStyle>
            <a:lvl1pPr algn="ctr">
              <a:defRPr/>
            </a:lvl1pPr>
          </a:lstStyle>
          <a:p>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wo Tables One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9" name="Text Placeholder 6"/>
          <p:cNvSpPr>
            <a:spLocks noGrp="1"/>
          </p:cNvSpPr>
          <p:nvPr>
            <p:ph type="body" sz="quarter" idx="11"/>
          </p:nvPr>
        </p:nvSpPr>
        <p:spPr bwMode="gray">
          <a:xfrm>
            <a:off x="5023867" y="1268760"/>
            <a:ext cx="4609083" cy="4896544"/>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11" name="Table Placeholder 10"/>
          <p:cNvSpPr>
            <a:spLocks noGrp="1"/>
          </p:cNvSpPr>
          <p:nvPr>
            <p:ph type="tbl" sz="quarter" idx="12"/>
          </p:nvPr>
        </p:nvSpPr>
        <p:spPr bwMode="gray">
          <a:xfrm>
            <a:off x="273050" y="1268413"/>
            <a:ext cx="4608513" cy="2376487"/>
          </a:xfrm>
        </p:spPr>
        <p:txBody>
          <a:bodyPr anchor="ctr"/>
          <a:lstStyle>
            <a:lvl1pPr algn="ctr">
              <a:defRPr/>
            </a:lvl1pPr>
          </a:lstStyle>
          <a:p>
            <a:endParaRPr lang="en-GB" dirty="0"/>
          </a:p>
        </p:txBody>
      </p:sp>
      <p:sp>
        <p:nvSpPr>
          <p:cNvPr id="12" name="Table Placeholder 10"/>
          <p:cNvSpPr>
            <a:spLocks noGrp="1"/>
          </p:cNvSpPr>
          <p:nvPr>
            <p:ph type="tbl" sz="quarter" idx="13"/>
          </p:nvPr>
        </p:nvSpPr>
        <p:spPr bwMode="gray">
          <a:xfrm>
            <a:off x="273050" y="3789363"/>
            <a:ext cx="4608513" cy="2376487"/>
          </a:xfrm>
        </p:spPr>
        <p:txBody>
          <a:bodyPr anchor="ctr"/>
          <a:lstStyle>
            <a:lvl1pPr algn="ctr">
              <a:defRPr/>
            </a:lvl1pPr>
          </a:lstStyle>
          <a:p>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272480" y="1268760"/>
            <a:ext cx="9361040" cy="2376140"/>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6" name="Text Placeholder 6"/>
          <p:cNvSpPr>
            <a:spLocks noGrp="1"/>
          </p:cNvSpPr>
          <p:nvPr>
            <p:ph type="body" sz="quarter" idx="11"/>
          </p:nvPr>
        </p:nvSpPr>
        <p:spPr bwMode="gray">
          <a:xfrm>
            <a:off x="272480" y="3789710"/>
            <a:ext cx="9361040" cy="2376140"/>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6" name="Text Placeholder 6"/>
          <p:cNvSpPr>
            <a:spLocks noGrp="1"/>
          </p:cNvSpPr>
          <p:nvPr>
            <p:ph type="body" sz="quarter" idx="11"/>
          </p:nvPr>
        </p:nvSpPr>
        <p:spPr bwMode="gray">
          <a:xfrm>
            <a:off x="272480" y="3789710"/>
            <a:ext cx="9361040" cy="2376140"/>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8" name="Chart Placeholder 7"/>
          <p:cNvSpPr>
            <a:spLocks noGrp="1"/>
          </p:cNvSpPr>
          <p:nvPr>
            <p:ph type="chart" sz="quarter" idx="12"/>
          </p:nvPr>
        </p:nvSpPr>
        <p:spPr bwMode="gray">
          <a:xfrm>
            <a:off x="272480" y="1268413"/>
            <a:ext cx="9359900" cy="2376487"/>
          </a:xfrm>
        </p:spPr>
        <p:txBody>
          <a:bodyPr anchor="ctr"/>
          <a:lstStyle>
            <a:lvl1pPr algn="ctr">
              <a:defRPr/>
            </a:lvl1pPr>
          </a:lstStyle>
          <a:p>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smtClean="0"/>
              <a:t>Click to edit Master title style</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bwMode="gray">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2" name="Text Placeholder 20"/>
          <p:cNvSpPr>
            <a:spLocks noGrp="1"/>
          </p:cNvSpPr>
          <p:nvPr>
            <p:ph type="body" sz="quarter" idx="27"/>
          </p:nvPr>
        </p:nvSpPr>
        <p:spPr bwMode="gray">
          <a:xfrm>
            <a:off x="2649538" y="1268413"/>
            <a:ext cx="22320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1" name="Text Placeholder 20"/>
          <p:cNvSpPr>
            <a:spLocks noGrp="1"/>
          </p:cNvSpPr>
          <p:nvPr>
            <p:ph type="body" sz="quarter" idx="26"/>
          </p:nvPr>
        </p:nvSpPr>
        <p:spPr bwMode="gray">
          <a:xfrm>
            <a:off x="273049" y="1268413"/>
            <a:ext cx="2232025"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3" name="Text Placeholder 20"/>
          <p:cNvSpPr>
            <a:spLocks noGrp="1"/>
          </p:cNvSpPr>
          <p:nvPr>
            <p:ph type="body" sz="quarter" idx="28"/>
          </p:nvPr>
        </p:nvSpPr>
        <p:spPr bwMode="gray">
          <a:xfrm>
            <a:off x="5024438" y="1268413"/>
            <a:ext cx="22320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4" name="Text Placeholder 20"/>
          <p:cNvSpPr>
            <a:spLocks noGrp="1"/>
          </p:cNvSpPr>
          <p:nvPr>
            <p:ph type="body" sz="quarter" idx="29"/>
          </p:nvPr>
        </p:nvSpPr>
        <p:spPr bwMode="gray">
          <a:xfrm>
            <a:off x="7400925" y="1268413"/>
            <a:ext cx="22320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6" name="Title 5"/>
          <p:cNvSpPr>
            <a:spLocks noGrp="1"/>
          </p:cNvSpPr>
          <p:nvPr>
            <p:ph type="title"/>
          </p:nvPr>
        </p:nvSpPr>
        <p:spPr bwMode="gray"/>
        <p:txBody>
          <a:bodyPr/>
          <a:lstStyle/>
          <a:p>
            <a:r>
              <a:rPr lang="en-US" smtClean="0"/>
              <a:t>Click to edit Master title style</a:t>
            </a:r>
            <a:endParaRPr lang="en-GB"/>
          </a:p>
        </p:txBody>
      </p:sp>
      <p:sp>
        <p:nvSpPr>
          <p:cNvPr id="30" name="Text Placeholder 29"/>
          <p:cNvSpPr>
            <a:spLocks noGrp="1"/>
          </p:cNvSpPr>
          <p:nvPr>
            <p:ph type="body" sz="quarter" idx="13"/>
          </p:nvPr>
        </p:nvSpPr>
        <p:spPr bwMode="gray">
          <a:xfrm>
            <a:off x="273049" y="1989138"/>
            <a:ext cx="2232025"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31" name="Text Placeholder 29"/>
          <p:cNvSpPr>
            <a:spLocks noGrp="1"/>
          </p:cNvSpPr>
          <p:nvPr>
            <p:ph type="body" sz="quarter" idx="14"/>
          </p:nvPr>
        </p:nvSpPr>
        <p:spPr bwMode="gray">
          <a:xfrm>
            <a:off x="2649538" y="1989138"/>
            <a:ext cx="2232025"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32" name="Text Placeholder 29"/>
          <p:cNvSpPr>
            <a:spLocks noGrp="1"/>
          </p:cNvSpPr>
          <p:nvPr>
            <p:ph type="body" sz="quarter" idx="15"/>
          </p:nvPr>
        </p:nvSpPr>
        <p:spPr bwMode="gray">
          <a:xfrm>
            <a:off x="5024438" y="1989138"/>
            <a:ext cx="2232025"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33" name="Text Placeholder 29"/>
          <p:cNvSpPr>
            <a:spLocks noGrp="1"/>
          </p:cNvSpPr>
          <p:nvPr>
            <p:ph type="body" sz="quarter" idx="16"/>
          </p:nvPr>
        </p:nvSpPr>
        <p:spPr bwMode="gray">
          <a:xfrm>
            <a:off x="7400924" y="1989138"/>
            <a:ext cx="2232025"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14" name="Text Placeholder 20"/>
          <p:cNvSpPr>
            <a:spLocks noGrp="1"/>
          </p:cNvSpPr>
          <p:nvPr>
            <p:ph type="body" sz="quarter" idx="27"/>
          </p:nvPr>
        </p:nvSpPr>
        <p:spPr bwMode="gray">
          <a:xfrm>
            <a:off x="2180890" y="1268413"/>
            <a:ext cx="1727623"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5" name="Text Placeholder 20"/>
          <p:cNvSpPr>
            <a:spLocks noGrp="1"/>
          </p:cNvSpPr>
          <p:nvPr>
            <p:ph type="body" sz="quarter" idx="26"/>
          </p:nvPr>
        </p:nvSpPr>
        <p:spPr bwMode="gray">
          <a:xfrm>
            <a:off x="273049" y="1268413"/>
            <a:ext cx="1727623"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6" name="Text Placeholder 20"/>
          <p:cNvSpPr>
            <a:spLocks noGrp="1"/>
          </p:cNvSpPr>
          <p:nvPr>
            <p:ph type="body" sz="quarter" idx="28"/>
          </p:nvPr>
        </p:nvSpPr>
        <p:spPr bwMode="gray">
          <a:xfrm>
            <a:off x="4088730" y="1268413"/>
            <a:ext cx="1727623"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7" name="Text Placeholder 20"/>
          <p:cNvSpPr>
            <a:spLocks noGrp="1"/>
          </p:cNvSpPr>
          <p:nvPr>
            <p:ph type="body" sz="quarter" idx="29"/>
          </p:nvPr>
        </p:nvSpPr>
        <p:spPr bwMode="gray">
          <a:xfrm>
            <a:off x="6033120" y="1268413"/>
            <a:ext cx="1727623"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9" name="Text Placeholder 20"/>
          <p:cNvSpPr>
            <a:spLocks noGrp="1"/>
          </p:cNvSpPr>
          <p:nvPr>
            <p:ph type="body" sz="quarter" idx="30"/>
          </p:nvPr>
        </p:nvSpPr>
        <p:spPr bwMode="gray">
          <a:xfrm>
            <a:off x="7905327" y="1268413"/>
            <a:ext cx="1727623"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6" name="Title 5"/>
          <p:cNvSpPr>
            <a:spLocks noGrp="1"/>
          </p:cNvSpPr>
          <p:nvPr>
            <p:ph type="title"/>
          </p:nvPr>
        </p:nvSpPr>
        <p:spPr bwMode="gray"/>
        <p:txBody>
          <a:bodyPr/>
          <a:lstStyle/>
          <a:p>
            <a:r>
              <a:rPr lang="en-US" dirty="0" smtClean="0"/>
              <a:t>Click to edit Master title style</a:t>
            </a:r>
            <a:endParaRPr lang="en-GB" dirty="0"/>
          </a:p>
        </p:txBody>
      </p:sp>
      <p:sp>
        <p:nvSpPr>
          <p:cNvPr id="26" name="Text Placeholder 29"/>
          <p:cNvSpPr>
            <a:spLocks noGrp="1"/>
          </p:cNvSpPr>
          <p:nvPr>
            <p:ph type="body" sz="quarter" idx="13"/>
          </p:nvPr>
        </p:nvSpPr>
        <p:spPr bwMode="gray">
          <a:xfrm>
            <a:off x="273050" y="1989138"/>
            <a:ext cx="1728540"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27" name="Text Placeholder 29"/>
          <p:cNvSpPr>
            <a:spLocks noGrp="1"/>
          </p:cNvSpPr>
          <p:nvPr>
            <p:ph type="body" sz="quarter" idx="14"/>
          </p:nvPr>
        </p:nvSpPr>
        <p:spPr bwMode="gray">
          <a:xfrm>
            <a:off x="2180890" y="1989138"/>
            <a:ext cx="1728540"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28" name="Text Placeholder 29"/>
          <p:cNvSpPr>
            <a:spLocks noGrp="1"/>
          </p:cNvSpPr>
          <p:nvPr>
            <p:ph type="body" sz="quarter" idx="15"/>
          </p:nvPr>
        </p:nvSpPr>
        <p:spPr bwMode="gray">
          <a:xfrm>
            <a:off x="4088730" y="1989138"/>
            <a:ext cx="1728540"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30" name="Text Placeholder 29"/>
          <p:cNvSpPr>
            <a:spLocks noGrp="1"/>
          </p:cNvSpPr>
          <p:nvPr>
            <p:ph type="body" sz="quarter" idx="16"/>
          </p:nvPr>
        </p:nvSpPr>
        <p:spPr bwMode="gray">
          <a:xfrm>
            <a:off x="5996570" y="1989138"/>
            <a:ext cx="1728540"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37" name="Text Placeholder 29"/>
          <p:cNvSpPr>
            <a:spLocks noGrp="1"/>
          </p:cNvSpPr>
          <p:nvPr>
            <p:ph type="body" sz="quarter" idx="17"/>
          </p:nvPr>
        </p:nvSpPr>
        <p:spPr bwMode="gray">
          <a:xfrm>
            <a:off x="7904410" y="1989138"/>
            <a:ext cx="1728540"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33" name="AutoShape 20"/>
          <p:cNvSpPr>
            <a:spLocks noChangeArrowheads="1"/>
          </p:cNvSpPr>
          <p:nvPr userDrawn="1"/>
        </p:nvSpPr>
        <p:spPr bwMode="gray">
          <a:xfrm rot="19080000" flipH="1">
            <a:off x="5138932" y="2497138"/>
            <a:ext cx="1622425"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34" name="AutoShape 17"/>
          <p:cNvSpPr>
            <a:spLocks noChangeArrowheads="1"/>
          </p:cNvSpPr>
          <p:nvPr userDrawn="1"/>
        </p:nvSpPr>
        <p:spPr bwMode="gray">
          <a:xfrm rot="2520000" flipH="1">
            <a:off x="5138932" y="4564595"/>
            <a:ext cx="1622425"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2" name="AutoShape 20"/>
          <p:cNvSpPr>
            <a:spLocks noChangeArrowheads="1"/>
          </p:cNvSpPr>
          <p:nvPr userDrawn="1"/>
        </p:nvSpPr>
        <p:spPr bwMode="gray">
          <a:xfrm rot="2520000">
            <a:off x="3143914" y="2497138"/>
            <a:ext cx="1622425"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23" name="AutoShape 17"/>
          <p:cNvSpPr>
            <a:spLocks noChangeArrowheads="1"/>
          </p:cNvSpPr>
          <p:nvPr userDrawn="1"/>
        </p:nvSpPr>
        <p:spPr bwMode="gray">
          <a:xfrm rot="19080000">
            <a:off x="3143914" y="4564595"/>
            <a:ext cx="1622425"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sp>
        <p:nvSpPr>
          <p:cNvPr id="25" name="Text Placeholder 10"/>
          <p:cNvSpPr>
            <a:spLocks noGrp="1"/>
          </p:cNvSpPr>
          <p:nvPr userDrawn="1">
            <p:ph type="body" sz="quarter" idx="21"/>
          </p:nvPr>
        </p:nvSpPr>
        <p:spPr bwMode="gray">
          <a:xfrm>
            <a:off x="4354813" y="3395663"/>
            <a:ext cx="1184400" cy="622800"/>
          </a:xfrm>
          <a:prstGeom prst="ellipse">
            <a:avLst/>
          </a:prstGeom>
          <a:solidFill>
            <a:srgbClr val="AA5CAA"/>
          </a:solidFill>
          <a:ln>
            <a:noFill/>
          </a:ln>
        </p:spPr>
        <p:txBody>
          <a:bodyPr lIns="54000" tIns="54000" rIns="54000" bIns="54000" anchor="ctr" anchorCtr="1"/>
          <a:lstStyle>
            <a:lvl1pPr algn="ctr">
              <a:defRPr>
                <a:solidFill>
                  <a:schemeClr val="bg1"/>
                </a:solidFill>
              </a:defRPr>
            </a:lvl1pPr>
          </a:lstStyle>
          <a:p>
            <a:r>
              <a:rPr lang="en-GB" dirty="0" smtClean="0"/>
              <a:t>Text</a:t>
            </a:r>
            <a:endParaRPr lang="en-GB" dirty="0"/>
          </a:p>
        </p:txBody>
      </p:sp>
      <p:sp>
        <p:nvSpPr>
          <p:cNvPr id="29" name="Text Placeholder 20"/>
          <p:cNvSpPr>
            <a:spLocks noGrp="1"/>
          </p:cNvSpPr>
          <p:nvPr>
            <p:ph type="body" sz="quarter" idx="22"/>
          </p:nvPr>
        </p:nvSpPr>
        <p:spPr bwMode="gray">
          <a:xfrm>
            <a:off x="273050" y="1700213"/>
            <a:ext cx="3599941" cy="1944688"/>
          </a:xfrm>
          <a:solidFill>
            <a:schemeClr val="bg1"/>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sp>
        <p:nvSpPr>
          <p:cNvPr id="30" name="Text Placeholder 20"/>
          <p:cNvSpPr>
            <a:spLocks noGrp="1"/>
          </p:cNvSpPr>
          <p:nvPr>
            <p:ph type="body" sz="quarter" idx="23"/>
          </p:nvPr>
        </p:nvSpPr>
        <p:spPr bwMode="gray">
          <a:xfrm>
            <a:off x="273050" y="4219575"/>
            <a:ext cx="3599941" cy="1944688"/>
          </a:xfrm>
          <a:solidFill>
            <a:schemeClr val="bg1"/>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sp>
        <p:nvSpPr>
          <p:cNvPr id="31" name="Text Placeholder 20"/>
          <p:cNvSpPr>
            <a:spLocks noGrp="1"/>
          </p:cNvSpPr>
          <p:nvPr>
            <p:ph type="body" sz="quarter" idx="24"/>
          </p:nvPr>
        </p:nvSpPr>
        <p:spPr bwMode="gray">
          <a:xfrm>
            <a:off x="6033009" y="1700213"/>
            <a:ext cx="3599941" cy="1944688"/>
          </a:xfrm>
          <a:solidFill>
            <a:schemeClr val="bg1"/>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sp>
        <p:nvSpPr>
          <p:cNvPr id="32" name="Text Placeholder 20"/>
          <p:cNvSpPr>
            <a:spLocks noGrp="1"/>
          </p:cNvSpPr>
          <p:nvPr>
            <p:ph type="body" sz="quarter" idx="25"/>
          </p:nvPr>
        </p:nvSpPr>
        <p:spPr bwMode="gray">
          <a:xfrm>
            <a:off x="6033009" y="4219575"/>
            <a:ext cx="3599941" cy="1944688"/>
          </a:xfrm>
          <a:solidFill>
            <a:schemeClr val="bg1"/>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sp>
        <p:nvSpPr>
          <p:cNvPr id="35" name="Text Placeholder 20"/>
          <p:cNvSpPr>
            <a:spLocks noGrp="1"/>
          </p:cNvSpPr>
          <p:nvPr>
            <p:ph type="body" sz="quarter" idx="26"/>
          </p:nvPr>
        </p:nvSpPr>
        <p:spPr bwMode="gray">
          <a:xfrm>
            <a:off x="273050" y="1268413"/>
            <a:ext cx="3599941"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6" name="Text Placeholder 20"/>
          <p:cNvSpPr>
            <a:spLocks noGrp="1"/>
          </p:cNvSpPr>
          <p:nvPr>
            <p:ph type="body" sz="quarter" idx="27"/>
          </p:nvPr>
        </p:nvSpPr>
        <p:spPr bwMode="gray">
          <a:xfrm>
            <a:off x="6033009" y="1268413"/>
            <a:ext cx="3599941"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7" name="Text Placeholder 20"/>
          <p:cNvSpPr>
            <a:spLocks noGrp="1"/>
          </p:cNvSpPr>
          <p:nvPr>
            <p:ph type="body" sz="quarter" idx="28"/>
          </p:nvPr>
        </p:nvSpPr>
        <p:spPr bwMode="gray">
          <a:xfrm>
            <a:off x="273050" y="3787776"/>
            <a:ext cx="3599941"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8" name="Text Placeholder 20"/>
          <p:cNvSpPr>
            <a:spLocks noGrp="1"/>
          </p:cNvSpPr>
          <p:nvPr>
            <p:ph type="body" sz="quarter" idx="29"/>
          </p:nvPr>
        </p:nvSpPr>
        <p:spPr bwMode="gray">
          <a:xfrm>
            <a:off x="6033009" y="3787776"/>
            <a:ext cx="3599941"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273049" y="1701800"/>
            <a:ext cx="4608513" cy="1944688"/>
          </a:xfrm>
          <a:solidFill>
            <a:schemeClr val="bg1"/>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sp>
        <p:nvSpPr>
          <p:cNvPr id="23" name="Text Placeholder 20"/>
          <p:cNvSpPr>
            <a:spLocks noGrp="1"/>
          </p:cNvSpPr>
          <p:nvPr>
            <p:ph type="body" sz="quarter" idx="22"/>
          </p:nvPr>
        </p:nvSpPr>
        <p:spPr bwMode="gray">
          <a:xfrm>
            <a:off x="5024437" y="1701800"/>
            <a:ext cx="4608513" cy="1944688"/>
          </a:xfrm>
          <a:solidFill>
            <a:schemeClr val="bg1"/>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sp>
        <p:nvSpPr>
          <p:cNvPr id="25" name="Text Placeholder 20"/>
          <p:cNvSpPr>
            <a:spLocks noGrp="1"/>
          </p:cNvSpPr>
          <p:nvPr>
            <p:ph type="body" sz="quarter" idx="23"/>
          </p:nvPr>
        </p:nvSpPr>
        <p:spPr bwMode="gray">
          <a:xfrm>
            <a:off x="273049" y="4221162"/>
            <a:ext cx="4608513" cy="1944688"/>
          </a:xfrm>
          <a:solidFill>
            <a:srgbClr val="BFDEE4"/>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sp>
        <p:nvSpPr>
          <p:cNvPr id="26" name="Text Placeholder 20"/>
          <p:cNvSpPr>
            <a:spLocks noGrp="1"/>
          </p:cNvSpPr>
          <p:nvPr>
            <p:ph type="body" sz="quarter" idx="24"/>
          </p:nvPr>
        </p:nvSpPr>
        <p:spPr bwMode="gray">
          <a:xfrm>
            <a:off x="5024437" y="4221162"/>
            <a:ext cx="4608513" cy="1944688"/>
          </a:xfrm>
          <a:solidFill>
            <a:srgbClr val="BFDEE4"/>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sp>
        <p:nvSpPr>
          <p:cNvPr id="29" name="Text Placeholder 20"/>
          <p:cNvSpPr>
            <a:spLocks noGrp="1"/>
          </p:cNvSpPr>
          <p:nvPr>
            <p:ph type="body" sz="quarter" idx="26"/>
          </p:nvPr>
        </p:nvSpPr>
        <p:spPr bwMode="gray">
          <a:xfrm>
            <a:off x="273049" y="1270000"/>
            <a:ext cx="4608513"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0" name="Text Placeholder 20"/>
          <p:cNvSpPr>
            <a:spLocks noGrp="1"/>
          </p:cNvSpPr>
          <p:nvPr>
            <p:ph type="body" sz="quarter" idx="27"/>
          </p:nvPr>
        </p:nvSpPr>
        <p:spPr bwMode="gray">
          <a:xfrm>
            <a:off x="5024438" y="1270000"/>
            <a:ext cx="4608513"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1" name="Text Placeholder 20"/>
          <p:cNvSpPr>
            <a:spLocks noGrp="1"/>
          </p:cNvSpPr>
          <p:nvPr>
            <p:ph type="body" sz="quarter" idx="28"/>
          </p:nvPr>
        </p:nvSpPr>
        <p:spPr bwMode="gray">
          <a:xfrm>
            <a:off x="273049" y="3789363"/>
            <a:ext cx="4608513"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2" name="Text Placeholder 20"/>
          <p:cNvSpPr>
            <a:spLocks noGrp="1"/>
          </p:cNvSpPr>
          <p:nvPr>
            <p:ph type="body" sz="quarter" idx="29"/>
          </p:nvPr>
        </p:nvSpPr>
        <p:spPr bwMode="gray">
          <a:xfrm>
            <a:off x="5024438" y="3789363"/>
            <a:ext cx="4608513"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2" name="Freeform 9"/>
          <p:cNvSpPr>
            <a:spLocks noChangeAspect="1"/>
          </p:cNvSpPr>
          <p:nvPr userDrawn="1"/>
        </p:nvSpPr>
        <p:spPr bwMode="gray">
          <a:xfrm>
            <a:off x="0" y="0"/>
            <a:ext cx="5218113" cy="5399088"/>
          </a:xfrm>
          <a:custGeom>
            <a:avLst/>
            <a:gdLst/>
            <a:ahLst/>
            <a:cxnLst>
              <a:cxn ang="0">
                <a:pos x="0" y="0"/>
              </a:cxn>
              <a:cxn ang="0">
                <a:pos x="0" y="5505"/>
              </a:cxn>
              <a:cxn ang="0">
                <a:pos x="3691" y="5505"/>
              </a:cxn>
              <a:cxn ang="0">
                <a:pos x="5321" y="0"/>
              </a:cxn>
              <a:cxn ang="0">
                <a:pos x="0" y="0"/>
              </a:cxn>
            </a:cxnLst>
            <a:rect l="0" t="0" r="r" b="b"/>
            <a:pathLst>
              <a:path w="5321" h="5505">
                <a:moveTo>
                  <a:pt x="0" y="0"/>
                </a:moveTo>
                <a:lnTo>
                  <a:pt x="0" y="5505"/>
                </a:lnTo>
                <a:lnTo>
                  <a:pt x="3691" y="5505"/>
                </a:lnTo>
                <a:lnTo>
                  <a:pt x="532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6" name="Title 9"/>
          <p:cNvSpPr>
            <a:spLocks noGrp="1"/>
          </p:cNvSpPr>
          <p:nvPr>
            <p:ph type="title"/>
          </p:nvPr>
        </p:nvSpPr>
        <p:spPr bwMode="gray">
          <a:xfrm>
            <a:off x="344488" y="1412776"/>
            <a:ext cx="3816424" cy="2160240"/>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dirty="0" smtClean="0"/>
              <a:t>Click to edit Master title style</a:t>
            </a:r>
            <a:endParaRPr lang="en-GB" dirty="0"/>
          </a:p>
        </p:txBody>
      </p:sp>
      <p:sp>
        <p:nvSpPr>
          <p:cNvPr id="7" name="Text Placeholder 16"/>
          <p:cNvSpPr>
            <a:spLocks noGrp="1"/>
          </p:cNvSpPr>
          <p:nvPr>
            <p:ph type="body" sz="quarter" idx="10"/>
          </p:nvPr>
        </p:nvSpPr>
        <p:spPr bwMode="gray">
          <a:xfrm>
            <a:off x="344488" y="3789363"/>
            <a:ext cx="3384550"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grpSp>
        <p:nvGrpSpPr>
          <p:cNvPr id="9" name="Group 19"/>
          <p:cNvGrpSpPr>
            <a:grpSpLocks/>
          </p:cNvGrpSpPr>
          <p:nvPr userDrawn="1"/>
        </p:nvGrpSpPr>
        <p:grpSpPr bwMode="gray">
          <a:xfrm>
            <a:off x="128464" y="0"/>
            <a:ext cx="2735263" cy="1530350"/>
            <a:chOff x="68" y="0"/>
            <a:chExt cx="1723" cy="964"/>
          </a:xfrm>
        </p:grpSpPr>
        <p:sp>
          <p:nvSpPr>
            <p:cNvPr id="10"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dirty="0"/>
            </a:p>
          </p:txBody>
        </p:sp>
        <p:sp>
          <p:nvSpPr>
            <p:cNvPr id="11"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dirty="0"/>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3476311" y="1270000"/>
            <a:ext cx="2951758" cy="2376488"/>
          </a:xfrm>
        </p:spPr>
        <p:txBody>
          <a:bodyPr anchor="ctr"/>
          <a:lstStyle>
            <a:lvl1pPr algn="ctr">
              <a:defRPr/>
            </a:lvl1pPr>
          </a:lstStyle>
          <a:p>
            <a:endParaRPr lang="en-GB" dirty="0"/>
          </a:p>
        </p:txBody>
      </p:sp>
      <p:sp>
        <p:nvSpPr>
          <p:cNvPr id="28" name="Text Placeholder 17"/>
          <p:cNvSpPr>
            <a:spLocks noGrp="1"/>
          </p:cNvSpPr>
          <p:nvPr>
            <p:ph type="body" sz="quarter" idx="20"/>
          </p:nvPr>
        </p:nvSpPr>
        <p:spPr bwMode="gray">
          <a:xfrm>
            <a:off x="6682813" y="3789363"/>
            <a:ext cx="2950138" cy="23764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32" name="Chart Placeholder 31"/>
          <p:cNvSpPr>
            <a:spLocks noGrp="1"/>
          </p:cNvSpPr>
          <p:nvPr>
            <p:ph type="chart" sz="quarter" idx="21"/>
          </p:nvPr>
        </p:nvSpPr>
        <p:spPr bwMode="gray">
          <a:xfrm>
            <a:off x="6681192" y="1270000"/>
            <a:ext cx="2951758" cy="2376488"/>
          </a:xfrm>
        </p:spPr>
        <p:txBody>
          <a:bodyPr anchor="ctr"/>
          <a:lstStyle>
            <a:lvl1pPr algn="ctr">
              <a:defRPr/>
            </a:lvl1pPr>
          </a:lstStyle>
          <a:p>
            <a:endParaRPr lang="en-GB" dirty="0"/>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273050" y="1270000"/>
            <a:ext cx="2950138" cy="2376488"/>
          </a:xfrm>
        </p:spPr>
        <p:txBody>
          <a:bodyPr anchor="ctr"/>
          <a:lstStyle>
            <a:lvl1pPr algn="ctr">
              <a:defRPr/>
            </a:lvl1pPr>
          </a:lstStyle>
          <a:p>
            <a:endParaRPr lang="en-GB" dirty="0"/>
          </a:p>
        </p:txBody>
      </p:sp>
      <p:sp>
        <p:nvSpPr>
          <p:cNvPr id="18" name="Text Placeholder 17"/>
          <p:cNvSpPr>
            <a:spLocks noGrp="1"/>
          </p:cNvSpPr>
          <p:nvPr>
            <p:ph type="body" sz="quarter" idx="16"/>
          </p:nvPr>
        </p:nvSpPr>
        <p:spPr bwMode="gray">
          <a:xfrm>
            <a:off x="273050" y="3789363"/>
            <a:ext cx="2950138" cy="23764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26" name="Text Placeholder 17"/>
          <p:cNvSpPr>
            <a:spLocks noGrp="1"/>
          </p:cNvSpPr>
          <p:nvPr>
            <p:ph type="body" sz="quarter" idx="18"/>
          </p:nvPr>
        </p:nvSpPr>
        <p:spPr bwMode="gray">
          <a:xfrm>
            <a:off x="3477931" y="3789363"/>
            <a:ext cx="2950138" cy="23764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2" name="Freeform 7"/>
          <p:cNvSpPr>
            <a:spLocks noChangeAspect="1"/>
          </p:cNvSpPr>
          <p:nvPr userDrawn="1"/>
        </p:nvSpPr>
        <p:spPr bwMode="gray">
          <a:xfrm>
            <a:off x="0" y="0"/>
            <a:ext cx="6858000" cy="6858000"/>
          </a:xfrm>
          <a:custGeom>
            <a:avLst/>
            <a:gdLst/>
            <a:ahLst/>
            <a:cxnLst>
              <a:cxn ang="0">
                <a:pos x="0" y="0"/>
              </a:cxn>
              <a:cxn ang="0">
                <a:pos x="0" y="26215"/>
              </a:cxn>
              <a:cxn ang="0">
                <a:pos x="18451" y="26215"/>
              </a:cxn>
              <a:cxn ang="0">
                <a:pos x="26215" y="0"/>
              </a:cxn>
              <a:cxn ang="0">
                <a:pos x="0" y="0"/>
              </a:cxn>
            </a:cxnLst>
            <a:rect l="0" t="0" r="r" b="b"/>
            <a:pathLst>
              <a:path w="26215" h="26215">
                <a:moveTo>
                  <a:pt x="0" y="0"/>
                </a:moveTo>
                <a:lnTo>
                  <a:pt x="0" y="26215"/>
                </a:lnTo>
                <a:lnTo>
                  <a:pt x="18451" y="26215"/>
                </a:lnTo>
                <a:lnTo>
                  <a:pt x="2621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5" name="Title 4"/>
          <p:cNvSpPr>
            <a:spLocks noGrp="1"/>
          </p:cNvSpPr>
          <p:nvPr>
            <p:ph type="title"/>
          </p:nvPr>
        </p:nvSpPr>
        <p:spPr bwMode="gray">
          <a:xfrm>
            <a:off x="344488" y="1268760"/>
            <a:ext cx="5544616" cy="1872208"/>
          </a:xfrm>
          <a:noFill/>
          <a:ln w="9525">
            <a:noFill/>
            <a:miter lim="800000"/>
            <a:headEnd/>
            <a:tailEnd/>
          </a:ln>
        </p:spPr>
        <p:txBody>
          <a:bodyPr vert="horz" wrap="square" lIns="0" tIns="0" rIns="0" bIns="0" numCol="1" anchor="b" anchorCtr="0" compatLnSpc="1">
            <a:prstTxWarp prst="textNoShape">
              <a:avLst/>
            </a:prstTxWarp>
          </a:bodyPr>
          <a:lstStyle>
            <a:lvl1pPr>
              <a:defRPr lang="en-GB" sz="3000" b="1" dirty="0" smtClean="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lgn="l" rtl="0" eaLnBrk="1" fontAlgn="base" hangingPunct="1">
              <a:spcBef>
                <a:spcPct val="40000"/>
              </a:spcBef>
              <a:spcAft>
                <a:spcPct val="0"/>
              </a:spcAft>
            </a:pPr>
            <a:r>
              <a:rPr lang="en-US" dirty="0" smtClean="0"/>
              <a:t>Click to edit Master title style</a:t>
            </a:r>
            <a:endParaRPr lang="en-GB" dirty="0"/>
          </a:p>
        </p:txBody>
      </p:sp>
      <p:sp>
        <p:nvSpPr>
          <p:cNvPr id="7" name="Text Placeholder 6"/>
          <p:cNvSpPr>
            <a:spLocks noGrp="1"/>
          </p:cNvSpPr>
          <p:nvPr>
            <p:ph type="body" sz="quarter" idx="10"/>
          </p:nvPr>
        </p:nvSpPr>
        <p:spPr bwMode="gray">
          <a:xfrm>
            <a:off x="344488" y="3356993"/>
            <a:ext cx="5184576" cy="1080120"/>
          </a:xfrm>
          <a:noFill/>
          <a:ln w="9525">
            <a:noFill/>
            <a:miter lim="800000"/>
            <a:headEnd/>
            <a:tailEnd/>
          </a:ln>
        </p:spPr>
        <p:txBody>
          <a:bodyPr vert="horz" wrap="square" lIns="0" tIns="0" rIns="0" bIns="0" numCol="1" anchor="t" anchorCtr="0" compatLnSpc="1">
            <a:prstTxWarp prst="textNoShape">
              <a:avLst/>
            </a:prstTxWarp>
            <a:normAutofit/>
          </a:bodyPr>
          <a:lstStyle>
            <a:lvl1pPr>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marL="342900" lvl="0" indent="-342900" algn="l" rtl="0" eaLnBrk="1" fontAlgn="base" hangingPunct="1">
              <a:lnSpc>
                <a:spcPct val="110000"/>
              </a:lnSpc>
              <a:spcBef>
                <a:spcPts val="600"/>
              </a:spcBef>
              <a:spcAft>
                <a:spcPct val="0"/>
              </a:spcAft>
            </a:pPr>
            <a:r>
              <a:rPr lang="en-US"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grpSp>
        <p:nvGrpSpPr>
          <p:cNvPr id="9" name="Group 8"/>
          <p:cNvGrpSpPr/>
          <p:nvPr userDrawn="1"/>
        </p:nvGrpSpPr>
        <p:grpSpPr bwMode="gray">
          <a:xfrm>
            <a:off x="-11112" y="-1"/>
            <a:ext cx="9917112" cy="6858001"/>
            <a:chOff x="-11112" y="-1"/>
            <a:chExt cx="9917112" cy="6858001"/>
          </a:xfrm>
        </p:grpSpPr>
        <p:sp>
          <p:nvSpPr>
            <p:cNvPr id="10" name="Freeform 12"/>
            <p:cNvSpPr>
              <a:spLocks/>
            </p:cNvSpPr>
            <p:nvPr userDrawn="1"/>
          </p:nvSpPr>
          <p:spPr bwMode="gray">
            <a:xfrm>
              <a:off x="-11112" y="-1"/>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2" name="Freeform 10"/>
            <p:cNvSpPr>
              <a:spLocks/>
            </p:cNvSpPr>
            <p:nvPr userDrawn="1"/>
          </p:nvSpPr>
          <p:spPr bwMode="gray">
            <a:xfrm>
              <a:off x="2349500" y="1819274"/>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3" name="Freeform 14"/>
            <p:cNvSpPr>
              <a:spLocks/>
            </p:cNvSpPr>
            <p:nvPr userDrawn="1"/>
          </p:nvSpPr>
          <p:spPr bwMode="gray">
            <a:xfrm>
              <a:off x="3421063" y="1819274"/>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close/>
                </a:path>
              </a:pathLst>
            </a:custGeom>
            <a:solidFill>
              <a:srgbClr val="00257A"/>
            </a:soli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grpSp>
      <p:sp>
        <p:nvSpPr>
          <p:cNvPr id="11" name="Title 10"/>
          <p:cNvSpPr>
            <a:spLocks noGrp="1"/>
          </p:cNvSpPr>
          <p:nvPr userDrawn="1">
            <p:ph type="title"/>
          </p:nvPr>
        </p:nvSpPr>
        <p:spPr bwMode="gray">
          <a:xfrm>
            <a:off x="5025008" y="2492896"/>
            <a:ext cx="4535608" cy="2232248"/>
          </a:xfrm>
          <a:noFill/>
          <a:ln w="9525">
            <a:noFill/>
            <a:miter lim="800000"/>
            <a:headEnd/>
            <a:tailEnd/>
          </a:ln>
        </p:spPr>
        <p:txBody>
          <a:bodyPr vert="horz" wrap="square" lIns="0" tIns="0" rIns="0" bIns="0" numCol="1" anchor="t" anchorCtr="0" compatLnSpc="1">
            <a:prstTxWarp prst="textNoShape">
              <a:avLst/>
            </a:prstTxWarp>
          </a:bodyPr>
          <a:lstStyle>
            <a:lvl1pPr algn="r">
              <a:defRPr lang="en-GB" sz="3000" b="1" dirty="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lgn="l" rtl="0" eaLnBrk="1" fontAlgn="base" hangingPunct="1">
              <a:spcBef>
                <a:spcPct val="40000"/>
              </a:spcBef>
              <a:spcAft>
                <a:spcPct val="0"/>
              </a:spcAft>
            </a:pPr>
            <a:r>
              <a:rPr lang="en-US" dirty="0" smtClean="0"/>
              <a:t>Click to edit Master title style</a:t>
            </a:r>
            <a:endParaRPr lang="en-GB" dirty="0"/>
          </a:p>
        </p:txBody>
      </p:sp>
      <p:sp>
        <p:nvSpPr>
          <p:cNvPr id="16" name="Text Placeholder 15"/>
          <p:cNvSpPr>
            <a:spLocks noGrp="1"/>
          </p:cNvSpPr>
          <p:nvPr userDrawn="1">
            <p:ph type="body" sz="quarter" idx="10"/>
          </p:nvPr>
        </p:nvSpPr>
        <p:spPr bwMode="gray">
          <a:xfrm>
            <a:off x="5024438" y="5013325"/>
            <a:ext cx="4537075" cy="1511300"/>
          </a:xfrm>
          <a:noFill/>
          <a:ln w="9525">
            <a:noFill/>
            <a:miter lim="800000"/>
            <a:headEnd/>
            <a:tailEnd/>
          </a:ln>
        </p:spPr>
        <p:txBody>
          <a:bodyPr vert="horz" wrap="square" lIns="0" tIns="0" rIns="0" bIns="0" numCol="1" anchor="t" anchorCtr="0" compatLnSpc="1">
            <a:prstTxWarp prst="textNoShape">
              <a:avLst/>
            </a:prstTxWarp>
            <a:normAutofit/>
          </a:bodyPr>
          <a:lstStyle>
            <a:lvl1pPr algn="r">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marL="342900" lvl="0" indent="-342900" algn="l" rtl="0" eaLnBrk="1" fontAlgn="base" hangingPunct="1">
              <a:lnSpc>
                <a:spcPct val="110000"/>
              </a:lnSpc>
              <a:spcBef>
                <a:spcPts val="600"/>
              </a:spcBef>
              <a:spcAft>
                <a:spcPct val="0"/>
              </a:spcAft>
            </a:pPr>
            <a:r>
              <a:rPr lang="en-US" dirty="0"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 divider 1">
    <p:bg>
      <p:bgPr>
        <a:solidFill>
          <a:srgbClr val="BABBBC"/>
        </a:solidFill>
        <a:effectLst/>
      </p:bgPr>
    </p:bg>
    <p:spTree>
      <p:nvGrpSpPr>
        <p:cNvPr id="1" name=""/>
        <p:cNvGrpSpPr/>
        <p:nvPr/>
      </p:nvGrpSpPr>
      <p:grpSpPr>
        <a:xfrm>
          <a:off x="0" y="0"/>
          <a:ext cx="0" cy="0"/>
          <a:chOff x="0" y="0"/>
          <a:chExt cx="0" cy="0"/>
        </a:xfrm>
      </p:grpSpPr>
      <p:pic>
        <p:nvPicPr>
          <p:cNvPr id="5" name="Picture 4" descr="MOUNTAINEER compressed.jpg"/>
          <p:cNvPicPr>
            <a:picLocks noChangeAspect="1"/>
          </p:cNvPicPr>
          <p:nvPr userDrawn="1"/>
        </p:nvPicPr>
        <p:blipFill>
          <a:blip r:embed="rId2" cstate="print"/>
          <a:srcRect b="275"/>
          <a:stretch>
            <a:fillRect/>
          </a:stretch>
        </p:blipFill>
        <p:spPr bwMode="gray">
          <a:xfrm>
            <a:off x="1524" y="0"/>
            <a:ext cx="9940762" cy="6865257"/>
          </a:xfrm>
          <a:prstGeom prst="rect">
            <a:avLst/>
          </a:prstGeom>
        </p:spPr>
      </p:pic>
      <p:sp>
        <p:nvSpPr>
          <p:cNvPr id="2" name="Freeform 7"/>
          <p:cNvSpPr>
            <a:spLocks noChangeAspect="1"/>
          </p:cNvSpPr>
          <p:nvPr userDrawn="1"/>
        </p:nvSpPr>
        <p:spPr bwMode="gray">
          <a:xfrm>
            <a:off x="0" y="4518025"/>
            <a:ext cx="4919663" cy="2339975"/>
          </a:xfrm>
          <a:custGeom>
            <a:avLst/>
            <a:gdLst/>
            <a:ahLst/>
            <a:cxnLst>
              <a:cxn ang="0">
                <a:pos x="0" y="0"/>
              </a:cxn>
              <a:cxn ang="0">
                <a:pos x="0" y="6215"/>
              </a:cxn>
              <a:cxn ang="0">
                <a:pos x="11230" y="6215"/>
              </a:cxn>
              <a:cxn ang="0">
                <a:pos x="13073" y="0"/>
              </a:cxn>
              <a:cxn ang="0">
                <a:pos x="0" y="0"/>
              </a:cxn>
            </a:cxnLst>
            <a:rect l="0" t="0" r="r" b="b"/>
            <a:pathLst>
              <a:path w="13073" h="6215">
                <a:moveTo>
                  <a:pt x="0" y="0"/>
                </a:moveTo>
                <a:lnTo>
                  <a:pt x="0" y="6215"/>
                </a:lnTo>
                <a:lnTo>
                  <a:pt x="11230" y="6215"/>
                </a:lnTo>
                <a:lnTo>
                  <a:pt x="13073" y="0"/>
                </a:lnTo>
                <a:lnTo>
                  <a:pt x="0" y="0"/>
                </a:lnTo>
                <a:close/>
              </a:path>
            </a:pathLst>
          </a:custGeom>
          <a:solidFill>
            <a:schemeClr val="bg1"/>
          </a:solidFill>
          <a:ln w="9525" cap="flat" cmpd="sng">
            <a:noFill/>
            <a:prstDash val="solid"/>
            <a:round/>
            <a:headEnd type="none" w="med" len="med"/>
            <a:tailEnd type="none" w="med" len="med"/>
          </a:ln>
          <a:effectLst/>
        </p:spPr>
        <p:txBody>
          <a:bodyPr/>
          <a:lstStyle/>
          <a:p>
            <a:pPr algn="ctr">
              <a:spcBef>
                <a:spcPct val="50000"/>
              </a:spcBef>
              <a:defRPr/>
            </a:pPr>
            <a:endParaRPr lang="en-GB" dirty="0"/>
          </a:p>
        </p:txBody>
      </p:sp>
      <p:sp>
        <p:nvSpPr>
          <p:cNvPr id="4" name="Title 3"/>
          <p:cNvSpPr>
            <a:spLocks noGrp="1"/>
          </p:cNvSpPr>
          <p:nvPr>
            <p:ph type="title"/>
          </p:nvPr>
        </p:nvSpPr>
        <p:spPr bwMode="gray">
          <a:xfrm>
            <a:off x="344488" y="4941168"/>
            <a:ext cx="3960440" cy="1584176"/>
          </a:xfrm>
          <a:noFill/>
          <a:ln w="9525">
            <a:noFill/>
            <a:miter lim="800000"/>
            <a:headEnd/>
            <a:tailEnd/>
          </a:ln>
        </p:spPr>
        <p:txBody>
          <a:bodyPr vert="horz" wrap="square" lIns="0" tIns="0" rIns="0" bIns="0" numCol="1" anchor="t" anchorCtr="0" compatLnSpc="1">
            <a:prstTxWarp prst="textNoShape">
              <a:avLst/>
            </a:prstTxWarp>
          </a:bodyPr>
          <a:lstStyle>
            <a:lvl1pPr>
              <a:defRPr lang="en-GB" sz="3000" b="1" dirty="0" smtClean="0">
                <a:solidFill>
                  <a:srgbClr val="00338D"/>
                </a:solidFill>
                <a:latin typeface="+mj-lt"/>
                <a:ea typeface="+mj-ea"/>
                <a:cs typeface="+mj-cs"/>
              </a:defRPr>
            </a:lvl1pPr>
            <a:lvl2pPr>
              <a:defRPr lang="en-GB" sz="3000" b="1" kern="1200" noProof="0" dirty="0">
                <a:solidFill>
                  <a:srgbClr val="00338D"/>
                </a:solidFill>
                <a:latin typeface="+mj-lt"/>
                <a:ea typeface="+mj-ea"/>
                <a:cs typeface="+mj-cs"/>
              </a:defRPr>
            </a:lvl2pPr>
            <a:lvl3pPr>
              <a:defRPr lang="en-GB" sz="3000" b="1" kern="1200" noProof="0" dirty="0">
                <a:solidFill>
                  <a:srgbClr val="00338D"/>
                </a:solidFill>
                <a:latin typeface="+mj-lt"/>
                <a:ea typeface="+mj-ea"/>
                <a:cs typeface="+mj-cs"/>
              </a:defRPr>
            </a:lvl3pPr>
            <a:lvl4pPr>
              <a:defRPr lang="en-GB" sz="3000" b="1" kern="1200" noProof="0" dirty="0">
                <a:solidFill>
                  <a:srgbClr val="00338D"/>
                </a:solidFill>
                <a:latin typeface="+mj-lt"/>
                <a:ea typeface="+mj-ea"/>
                <a:cs typeface="+mj-cs"/>
              </a:defRPr>
            </a:lvl4pPr>
            <a:lvl5pPr>
              <a:defRPr lang="en-GB" sz="3000" b="1" kern="1200" noProof="0" dirty="0">
                <a:solidFill>
                  <a:srgbClr val="00338D"/>
                </a:solidFill>
                <a:latin typeface="+mj-lt"/>
                <a:ea typeface="+mj-ea"/>
                <a:cs typeface="+mj-cs"/>
              </a:defRPr>
            </a:lvl5pPr>
            <a:lvl6pPr>
              <a:defRPr lang="en-GB" sz="3000" b="1" kern="1200" noProof="0" dirty="0">
                <a:solidFill>
                  <a:srgbClr val="00338D"/>
                </a:solidFill>
                <a:latin typeface="+mj-lt"/>
                <a:ea typeface="+mj-ea"/>
                <a:cs typeface="+mj-cs"/>
              </a:defRPr>
            </a:lvl6pPr>
            <a:lvl7pPr>
              <a:defRPr lang="en-GB" sz="3000" b="1" kern="1200" noProof="0" dirty="0">
                <a:solidFill>
                  <a:srgbClr val="00338D"/>
                </a:solidFill>
                <a:latin typeface="+mj-lt"/>
                <a:ea typeface="+mj-ea"/>
                <a:cs typeface="+mj-cs"/>
              </a:defRPr>
            </a:lvl7pPr>
            <a:lvl8pPr>
              <a:defRPr lang="en-GB" sz="3000" b="1" kern="1200" noProof="0" dirty="0">
                <a:solidFill>
                  <a:srgbClr val="00338D"/>
                </a:solidFill>
                <a:latin typeface="+mj-lt"/>
                <a:ea typeface="+mj-ea"/>
                <a:cs typeface="+mj-cs"/>
              </a:defRPr>
            </a:lvl8pPr>
            <a:lvl9pPr>
              <a:defRPr lang="en-GB" sz="3000" b="1" kern="1200" noProof="0" dirty="0">
                <a:solidFill>
                  <a:srgbClr val="00338D"/>
                </a:solidFill>
                <a:latin typeface="+mj-lt"/>
                <a:ea typeface="+mj-ea"/>
                <a:cs typeface="+mj-cs"/>
              </a:defRPr>
            </a:lvl9pPr>
          </a:lstStyle>
          <a:p>
            <a:pPr lvl="0" algn="l" rtl="0" eaLnBrk="1" fontAlgn="base" hangingPunct="1">
              <a:spcBef>
                <a:spcPct val="40000"/>
              </a:spcBef>
              <a:spcAft>
                <a:spcPct val="0"/>
              </a:spcAft>
            </a:pPr>
            <a:r>
              <a:rPr lang="en-US" dirty="0" smtClean="0"/>
              <a:t>Click to edit Master title style</a:t>
            </a:r>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hoto divider 2">
    <p:spTree>
      <p:nvGrpSpPr>
        <p:cNvPr id="1" name=""/>
        <p:cNvGrpSpPr/>
        <p:nvPr/>
      </p:nvGrpSpPr>
      <p:grpSpPr>
        <a:xfrm>
          <a:off x="0" y="0"/>
          <a:ext cx="0" cy="0"/>
          <a:chOff x="0" y="0"/>
          <a:chExt cx="0" cy="0"/>
        </a:xfrm>
      </p:grpSpPr>
      <p:pic>
        <p:nvPicPr>
          <p:cNvPr id="5" name="Picture 11" descr="LAPTOP GUY compressed"/>
          <p:cNvPicPr>
            <a:picLocks noChangeAspect="1" noChangeArrowheads="1"/>
          </p:cNvPicPr>
          <p:nvPr userDrawn="1"/>
        </p:nvPicPr>
        <p:blipFill>
          <a:blip r:embed="rId2" cstate="print"/>
          <a:srcRect/>
          <a:stretch>
            <a:fillRect/>
          </a:stretch>
        </p:blipFill>
        <p:spPr bwMode="gray">
          <a:xfrm>
            <a:off x="1588" y="0"/>
            <a:ext cx="9902825" cy="6858000"/>
          </a:xfrm>
          <a:prstGeom prst="rect">
            <a:avLst/>
          </a:prstGeom>
          <a:noFill/>
        </p:spPr>
      </p:pic>
      <p:sp>
        <p:nvSpPr>
          <p:cNvPr id="11" name="Freeform 9"/>
          <p:cNvSpPr>
            <a:spLocks noChangeAspect="1"/>
          </p:cNvSpPr>
          <p:nvPr/>
        </p:nvSpPr>
        <p:spPr bwMode="gray">
          <a:xfrm>
            <a:off x="0" y="0"/>
            <a:ext cx="5397500" cy="3238500"/>
          </a:xfrm>
          <a:custGeom>
            <a:avLst/>
            <a:gdLst/>
            <a:ahLst/>
            <a:cxnLst>
              <a:cxn ang="0">
                <a:pos x="0" y="0"/>
              </a:cxn>
              <a:cxn ang="0">
                <a:pos x="0" y="14830"/>
              </a:cxn>
              <a:cxn ang="0">
                <a:pos x="20324" y="14830"/>
              </a:cxn>
              <a:cxn ang="0">
                <a:pos x="24718" y="0"/>
              </a:cxn>
              <a:cxn ang="0">
                <a:pos x="0" y="0"/>
              </a:cxn>
            </a:cxnLst>
            <a:rect l="0" t="0" r="r" b="b"/>
            <a:pathLst>
              <a:path w="24718" h="14830">
                <a:moveTo>
                  <a:pt x="0" y="0"/>
                </a:moveTo>
                <a:lnTo>
                  <a:pt x="0" y="14830"/>
                </a:lnTo>
                <a:lnTo>
                  <a:pt x="20324" y="14830"/>
                </a:lnTo>
                <a:lnTo>
                  <a:pt x="24718"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4" name="Title 9"/>
          <p:cNvSpPr txBox="1">
            <a:spLocks/>
          </p:cNvSpPr>
          <p:nvPr userDrawn="1"/>
        </p:nvSpPr>
        <p:spPr bwMode="gray">
          <a:xfrm>
            <a:off x="324000" y="764704"/>
            <a:ext cx="4196952" cy="1944216"/>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marL="0" marR="0" lvl="0" indent="0" algn="l" defTabSz="914400" rtl="0" eaLnBrk="1" fontAlgn="base" latinLnBrk="0" hangingPunct="1">
              <a:lnSpc>
                <a:spcPct val="100000"/>
              </a:lnSpc>
              <a:spcBef>
                <a:spcPct val="40000"/>
              </a:spcBef>
              <a:spcAft>
                <a:spcPct val="0"/>
              </a:spcAft>
              <a:buClrTx/>
              <a:buSzTx/>
              <a:buFontTx/>
              <a:buNone/>
              <a:tabLst/>
              <a:defRPr/>
            </a:pPr>
            <a:r>
              <a:rPr kumimoji="0" lang="en-US" sz="3000" b="1" i="0" u="none" strike="noStrike" kern="1200" cap="none" spc="0" normalizeH="0" baseline="0" noProof="0" dirty="0" smtClean="0">
                <a:ln>
                  <a:noFill/>
                </a:ln>
                <a:solidFill>
                  <a:schemeClr val="bg1"/>
                </a:solidFill>
                <a:effectLst/>
                <a:uLnTx/>
                <a:uFillTx/>
                <a:latin typeface="+mj-lt"/>
                <a:ea typeface="+mj-ea"/>
                <a:cs typeface="+mj-cs"/>
              </a:rPr>
              <a:t>Click to edit Master title style</a:t>
            </a:r>
            <a:endParaRPr kumimoji="0" lang="en-GB" sz="30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 name="Freeform 9"/>
          <p:cNvSpPr>
            <a:spLocks noChangeAspect="1"/>
          </p:cNvSpPr>
          <p:nvPr userDrawn="1"/>
        </p:nvSpPr>
        <p:spPr bwMode="gray">
          <a:xfrm>
            <a:off x="0" y="0"/>
            <a:ext cx="5218113" cy="5399088"/>
          </a:xfrm>
          <a:custGeom>
            <a:avLst/>
            <a:gdLst/>
            <a:ahLst/>
            <a:cxnLst>
              <a:cxn ang="0">
                <a:pos x="0" y="0"/>
              </a:cxn>
              <a:cxn ang="0">
                <a:pos x="0" y="5505"/>
              </a:cxn>
              <a:cxn ang="0">
                <a:pos x="3691" y="5505"/>
              </a:cxn>
              <a:cxn ang="0">
                <a:pos x="5321" y="0"/>
              </a:cxn>
              <a:cxn ang="0">
                <a:pos x="0" y="0"/>
              </a:cxn>
            </a:cxnLst>
            <a:rect l="0" t="0" r="r" b="b"/>
            <a:pathLst>
              <a:path w="5321" h="5505">
                <a:moveTo>
                  <a:pt x="0" y="0"/>
                </a:moveTo>
                <a:lnTo>
                  <a:pt x="0" y="5505"/>
                </a:lnTo>
                <a:lnTo>
                  <a:pt x="3691" y="5505"/>
                </a:lnTo>
                <a:lnTo>
                  <a:pt x="532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5" name="Title 2"/>
          <p:cNvSpPr>
            <a:spLocks noGrp="1"/>
          </p:cNvSpPr>
          <p:nvPr>
            <p:ph type="title"/>
          </p:nvPr>
        </p:nvSpPr>
        <p:spPr bwMode="gray">
          <a:xfrm>
            <a:off x="323850" y="1440000"/>
            <a:ext cx="4176000" cy="1080000"/>
          </a:xfrm>
          <a:noFill/>
          <a:ln w="9525">
            <a:noFill/>
            <a:miter lim="800000"/>
            <a:headEnd/>
            <a:tailEnd/>
          </a:ln>
        </p:spPr>
        <p:txBody>
          <a:bodyPr anchor="t"/>
          <a:lstStyle>
            <a:lvl1pPr>
              <a:defRPr lang="en-GB" sz="3000" b="1" dirty="0" smtClean="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r>
              <a:rPr lang="en-US" dirty="0" smtClean="0"/>
              <a:t>Click to edit Master title style</a:t>
            </a:r>
            <a:endParaRPr lang="en-GB" dirty="0"/>
          </a:p>
        </p:txBody>
      </p:sp>
      <p:sp>
        <p:nvSpPr>
          <p:cNvPr id="6" name="Text Placeholder 4"/>
          <p:cNvSpPr>
            <a:spLocks noGrp="1"/>
          </p:cNvSpPr>
          <p:nvPr>
            <p:ph type="body" sz="quarter" idx="10"/>
          </p:nvPr>
        </p:nvSpPr>
        <p:spPr bwMode="gray">
          <a:xfrm>
            <a:off x="324000" y="2700000"/>
            <a:ext cx="3764904" cy="936000"/>
          </a:xfrm>
          <a:prstGeom prst="rect">
            <a:avLst/>
          </a:prstGeom>
          <a:noFill/>
          <a:ln w="9525">
            <a:noFill/>
            <a:miter lim="800000"/>
            <a:headEnd/>
            <a:tailEnd/>
          </a:ln>
        </p:spPr>
        <p:txBody>
          <a:bodyPr>
            <a:normAutofit/>
          </a:bodyPr>
          <a:lstStyle>
            <a:lvl1pPr>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Freeform 7"/>
          <p:cNvSpPr>
            <a:spLocks noChangeAspect="1"/>
          </p:cNvSpPr>
          <p:nvPr userDrawn="1"/>
        </p:nvSpPr>
        <p:spPr bwMode="gray">
          <a:xfrm>
            <a:off x="0" y="0"/>
            <a:ext cx="5218113" cy="3240088"/>
          </a:xfrm>
          <a:custGeom>
            <a:avLst/>
            <a:gdLst/>
            <a:ahLst/>
            <a:cxnLst>
              <a:cxn ang="0">
                <a:pos x="0" y="0"/>
              </a:cxn>
              <a:cxn ang="0">
                <a:pos x="0" y="12405"/>
              </a:cxn>
              <a:cxn ang="0">
                <a:pos x="16308" y="12405"/>
              </a:cxn>
              <a:cxn ang="0">
                <a:pos x="19984" y="0"/>
              </a:cxn>
              <a:cxn ang="0">
                <a:pos x="0" y="0"/>
              </a:cxn>
            </a:cxnLst>
            <a:rect l="0" t="0" r="r" b="b"/>
            <a:pathLst>
              <a:path w="19984" h="12405">
                <a:moveTo>
                  <a:pt x="0" y="0"/>
                </a:moveTo>
                <a:lnTo>
                  <a:pt x="0" y="12405"/>
                </a:lnTo>
                <a:lnTo>
                  <a:pt x="16308" y="12405"/>
                </a:lnTo>
                <a:lnTo>
                  <a:pt x="19984"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4" name="Text Placeholder 4"/>
          <p:cNvSpPr>
            <a:spLocks noGrp="1"/>
          </p:cNvSpPr>
          <p:nvPr>
            <p:ph type="body" sz="quarter" idx="10"/>
          </p:nvPr>
        </p:nvSpPr>
        <p:spPr bwMode="gray">
          <a:xfrm>
            <a:off x="273050" y="4291200"/>
            <a:ext cx="4013350" cy="1874650"/>
          </a:xfrm>
          <a:prstGeom prst="rect">
            <a:avLst/>
          </a:prstGeom>
          <a:noFill/>
          <a:ln w="9525">
            <a:noFill/>
            <a:miter lim="800000"/>
            <a:headEnd/>
            <a:tailEnd/>
          </a:ln>
        </p:spPr>
        <p:txBody>
          <a:bodyPr anchor="b">
            <a:normAutofit/>
          </a:bodyPr>
          <a:lstStyle>
            <a:lvl1pPr>
              <a:defRPr lang="en-US" sz="1000" b="0" dirty="0" smtClean="0">
                <a:solidFill>
                  <a:schemeClr val="tx1"/>
                </a:solidFill>
                <a:latin typeface="+mn-lt"/>
                <a:ea typeface="+mn-ea"/>
                <a:cs typeface="+mn-cs"/>
              </a:defRPr>
            </a:lvl1pPr>
          </a:lstStyle>
          <a:p>
            <a:pPr lvl="0"/>
            <a:r>
              <a:rPr lang="en-US" dirty="0" smtClean="0"/>
              <a:t>Click to edit Master text styles</a:t>
            </a:r>
          </a:p>
        </p:txBody>
      </p:sp>
      <p:grpSp>
        <p:nvGrpSpPr>
          <p:cNvPr id="6" name="Group 19"/>
          <p:cNvGrpSpPr>
            <a:grpSpLocks/>
          </p:cNvGrpSpPr>
          <p:nvPr userDrawn="1"/>
        </p:nvGrpSpPr>
        <p:grpSpPr bwMode="gray">
          <a:xfrm>
            <a:off x="128464" y="0"/>
            <a:ext cx="2735263" cy="1530350"/>
            <a:chOff x="68" y="0"/>
            <a:chExt cx="1723" cy="964"/>
          </a:xfrm>
        </p:grpSpPr>
        <p:sp>
          <p:nvSpPr>
            <p:cNvPr id="7"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dirty="0"/>
            </a:p>
          </p:txBody>
        </p:sp>
        <p:sp>
          <p:nvSpPr>
            <p:cNvPr id="8"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1030" name="Freeform 6"/>
          <p:cNvSpPr>
            <a:spLocks noChangeAspect="1" noEditPoints="1"/>
          </p:cNvSpPr>
          <p:nvPr userDrawn="1"/>
        </p:nvSpPr>
        <p:spPr bwMode="gray">
          <a:xfrm>
            <a:off x="0" y="548680"/>
            <a:ext cx="5068368" cy="4850408"/>
          </a:xfrm>
          <a:custGeom>
            <a:avLst/>
            <a:gdLst/>
            <a:ahLst/>
            <a:cxnLst>
              <a:cxn ang="0">
                <a:pos x="1651" y="0"/>
              </a:cxn>
              <a:cxn ang="0">
                <a:pos x="255" y="0"/>
              </a:cxn>
              <a:cxn ang="0">
                <a:pos x="0" y="861"/>
              </a:cxn>
              <a:cxn ang="0">
                <a:pos x="0" y="1580"/>
              </a:cxn>
              <a:cxn ang="0">
                <a:pos x="1182" y="1580"/>
              </a:cxn>
              <a:cxn ang="0">
                <a:pos x="1651" y="0"/>
              </a:cxn>
              <a:cxn ang="0">
                <a:pos x="1651" y="0"/>
              </a:cxn>
              <a:cxn ang="0">
                <a:pos x="1651" y="0"/>
              </a:cxn>
            </a:cxnLst>
            <a:rect l="0" t="0" r="r" b="b"/>
            <a:pathLst>
              <a:path w="1651" h="1580">
                <a:moveTo>
                  <a:pt x="1651" y="0"/>
                </a:moveTo>
                <a:lnTo>
                  <a:pt x="255" y="0"/>
                </a:lnTo>
                <a:lnTo>
                  <a:pt x="0" y="861"/>
                </a:lnTo>
                <a:lnTo>
                  <a:pt x="0" y="1580"/>
                </a:lnTo>
                <a:lnTo>
                  <a:pt x="1182" y="1580"/>
                </a:lnTo>
                <a:lnTo>
                  <a:pt x="1651" y="0"/>
                </a:lnTo>
                <a:close/>
                <a:moveTo>
                  <a:pt x="1651" y="0"/>
                </a:moveTo>
                <a:lnTo>
                  <a:pt x="16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5" name="Title 9"/>
          <p:cNvSpPr>
            <a:spLocks noGrp="1"/>
          </p:cNvSpPr>
          <p:nvPr>
            <p:ph type="title"/>
          </p:nvPr>
        </p:nvSpPr>
        <p:spPr bwMode="gray">
          <a:xfrm>
            <a:off x="776536" y="1844824"/>
            <a:ext cx="3312368" cy="1943892"/>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dirty="0" smtClean="0"/>
              <a:t>Click to edit Master title style</a:t>
            </a:r>
            <a:endParaRPr lang="en-GB" dirty="0"/>
          </a:p>
        </p:txBody>
      </p:sp>
      <p:sp>
        <p:nvSpPr>
          <p:cNvPr id="16" name="Text Placeholder 16"/>
          <p:cNvSpPr>
            <a:spLocks noGrp="1"/>
          </p:cNvSpPr>
          <p:nvPr>
            <p:ph type="body" sz="quarter" idx="10"/>
          </p:nvPr>
        </p:nvSpPr>
        <p:spPr bwMode="gray">
          <a:xfrm>
            <a:off x="776536" y="4005064"/>
            <a:ext cx="2952328"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grpSp>
        <p:nvGrpSpPr>
          <p:cNvPr id="10" name="Group 19"/>
          <p:cNvGrpSpPr>
            <a:grpSpLocks/>
          </p:cNvGrpSpPr>
          <p:nvPr userDrawn="1"/>
        </p:nvGrpSpPr>
        <p:grpSpPr bwMode="gray">
          <a:xfrm>
            <a:off x="776536" y="548680"/>
            <a:ext cx="1930547" cy="1080120"/>
            <a:chOff x="68" y="0"/>
            <a:chExt cx="1723" cy="964"/>
          </a:xfrm>
          <a:solidFill>
            <a:schemeClr val="bg1"/>
          </a:solidFill>
        </p:grpSpPr>
        <p:sp>
          <p:nvSpPr>
            <p:cNvPr id="11"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grpFill/>
            <a:ln w="9525">
              <a:noFill/>
              <a:round/>
              <a:headEnd/>
              <a:tailEnd/>
            </a:ln>
          </p:spPr>
          <p:txBody>
            <a:bodyPr/>
            <a:lstStyle/>
            <a:p>
              <a:endParaRPr lang="en-GB" dirty="0"/>
            </a:p>
          </p:txBody>
        </p:sp>
        <p:sp>
          <p:nvSpPr>
            <p:cNvPr id="12"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grpSp>
        <p:nvGrpSpPr>
          <p:cNvPr id="13" name="Group 12"/>
          <p:cNvGrpSpPr/>
          <p:nvPr userDrawn="1"/>
        </p:nvGrpSpPr>
        <p:grpSpPr bwMode="gray">
          <a:xfrm>
            <a:off x="-11112" y="-1"/>
            <a:ext cx="9917112" cy="6858001"/>
            <a:chOff x="-11112" y="-1"/>
            <a:chExt cx="9917112" cy="6858001"/>
          </a:xfrm>
        </p:grpSpPr>
        <p:sp>
          <p:nvSpPr>
            <p:cNvPr id="16" name="Freeform 12"/>
            <p:cNvSpPr>
              <a:spLocks/>
            </p:cNvSpPr>
            <p:nvPr userDrawn="1"/>
          </p:nvSpPr>
          <p:spPr bwMode="gray">
            <a:xfrm>
              <a:off x="-11112" y="-1"/>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22" name="Freeform 10"/>
            <p:cNvSpPr>
              <a:spLocks/>
            </p:cNvSpPr>
            <p:nvPr userDrawn="1"/>
          </p:nvSpPr>
          <p:spPr bwMode="gray">
            <a:xfrm>
              <a:off x="2349500" y="1819274"/>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23" name="Freeform 14"/>
            <p:cNvSpPr>
              <a:spLocks/>
            </p:cNvSpPr>
            <p:nvPr userDrawn="1"/>
          </p:nvSpPr>
          <p:spPr bwMode="gray">
            <a:xfrm>
              <a:off x="3421063" y="1819274"/>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close/>
                </a:path>
              </a:pathLst>
            </a:custGeom>
            <a:solidFill>
              <a:srgbClr val="00257A"/>
            </a:soli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grpSp>
      <p:sp>
        <p:nvSpPr>
          <p:cNvPr id="10" name="Title 9"/>
          <p:cNvSpPr>
            <a:spLocks noGrp="1"/>
          </p:cNvSpPr>
          <p:nvPr userDrawn="1">
            <p:ph type="title"/>
          </p:nvPr>
        </p:nvSpPr>
        <p:spPr bwMode="gray">
          <a:xfrm>
            <a:off x="5025008" y="2492896"/>
            <a:ext cx="4536504" cy="2232248"/>
          </a:xfrm>
          <a:noFill/>
          <a:ln w="9525">
            <a:noFill/>
            <a:miter lim="800000"/>
            <a:headEnd/>
            <a:tailEnd/>
          </a:ln>
        </p:spPr>
        <p:txBody>
          <a:bodyPr vert="horz" wrap="square" lIns="0" tIns="0" rIns="0" bIns="0" numCol="1" anchor="t" anchorCtr="0" compatLnSpc="1">
            <a:prstTxWarp prst="textNoShape">
              <a:avLst/>
            </a:prstTxWarp>
            <a:normAutofit/>
          </a:bodyPr>
          <a:lstStyle>
            <a:lvl1pPr algn="r" rtl="0" eaLnBrk="1" fontAlgn="base" hangingPunct="1">
              <a:spcBef>
                <a:spcPct val="40000"/>
              </a:spcBef>
              <a:spcAft>
                <a:spcPct val="0"/>
              </a:spcAft>
              <a:defRPr lang="en-GB" sz="3000" b="1" dirty="0" smtClean="0">
                <a:solidFill>
                  <a:schemeClr val="bg1"/>
                </a:solidFill>
                <a:latin typeface="+mj-lt"/>
                <a:ea typeface="+mj-ea"/>
                <a:cs typeface="+mj-cs"/>
              </a:defRPr>
            </a:lvl1pPr>
          </a:lstStyle>
          <a:p>
            <a:r>
              <a:rPr lang="en-US" dirty="0" smtClean="0"/>
              <a:t>Click to edit Master title style</a:t>
            </a:r>
            <a:endParaRPr lang="en-GB" dirty="0"/>
          </a:p>
        </p:txBody>
      </p:sp>
      <p:sp>
        <p:nvSpPr>
          <p:cNvPr id="17" name="Text Placeholder 16"/>
          <p:cNvSpPr>
            <a:spLocks noGrp="1"/>
          </p:cNvSpPr>
          <p:nvPr userDrawn="1">
            <p:ph type="body" sz="quarter" idx="10"/>
          </p:nvPr>
        </p:nvSpPr>
        <p:spPr bwMode="gray">
          <a:xfrm>
            <a:off x="5025008" y="5013176"/>
            <a:ext cx="4536504" cy="1512168"/>
          </a:xfrm>
          <a:noFill/>
          <a:ln w="9525">
            <a:noFill/>
            <a:miter lim="800000"/>
            <a:headEnd/>
            <a:tailEnd/>
          </a:ln>
        </p:spPr>
        <p:txBody>
          <a:bodyPr vert="horz" wrap="square" lIns="0" tIns="0" rIns="0" bIns="0" numCol="1" anchor="t" anchorCtr="0" compatLnSpc="1">
            <a:prstTxWarp prst="textNoShape">
              <a:avLst/>
            </a:prstTxWarp>
          </a:bodyPr>
          <a:lstStyle>
            <a:lvl1pPr marL="342900" indent="-342900" algn="r"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stStyle>
          <a:p>
            <a:pPr lvl="0"/>
            <a:r>
              <a:rPr lang="en-US" dirty="0" smtClean="0"/>
              <a:t>Click to edit Master text styles</a:t>
            </a:r>
          </a:p>
        </p:txBody>
      </p:sp>
      <p:grpSp>
        <p:nvGrpSpPr>
          <p:cNvPr id="18" name="Group 19"/>
          <p:cNvGrpSpPr>
            <a:grpSpLocks/>
          </p:cNvGrpSpPr>
          <p:nvPr userDrawn="1"/>
        </p:nvGrpSpPr>
        <p:grpSpPr bwMode="gray">
          <a:xfrm>
            <a:off x="128464" y="0"/>
            <a:ext cx="2735263" cy="1530350"/>
            <a:chOff x="68" y="0"/>
            <a:chExt cx="1723" cy="964"/>
          </a:xfrm>
        </p:grpSpPr>
        <p:sp>
          <p:nvSpPr>
            <p:cNvPr id="19"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dirty="0"/>
            </a:p>
          </p:txBody>
        </p:sp>
        <p:sp>
          <p:nvSpPr>
            <p:cNvPr id="20"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tter 1">
    <p:spTree>
      <p:nvGrpSpPr>
        <p:cNvPr id="1" name=""/>
        <p:cNvGrpSpPr/>
        <p:nvPr/>
      </p:nvGrpSpPr>
      <p:grpSpPr>
        <a:xfrm>
          <a:off x="0" y="0"/>
          <a:ext cx="0" cy="0"/>
          <a:chOff x="0" y="0"/>
          <a:chExt cx="0" cy="0"/>
        </a:xfrm>
      </p:grpSpPr>
      <p:sp>
        <p:nvSpPr>
          <p:cNvPr id="22" name="Text Placeholder 4"/>
          <p:cNvSpPr>
            <a:spLocks noGrp="1"/>
          </p:cNvSpPr>
          <p:nvPr>
            <p:ph type="body" sz="quarter" idx="15" hasCustomPrompt="1"/>
          </p:nvPr>
        </p:nvSpPr>
        <p:spPr bwMode="gray">
          <a:xfrm>
            <a:off x="2649537" y="6421438"/>
            <a:ext cx="2232025" cy="175914"/>
          </a:xfrm>
        </p:spPr>
        <p:txBody>
          <a:bodyPr>
            <a:normAutofit/>
          </a:bodyPr>
          <a:lstStyle>
            <a:lvl1pPr>
              <a:lnSpc>
                <a:spcPct val="100000"/>
              </a:lnSpc>
              <a:spcBef>
                <a:spcPts val="0"/>
              </a:spcBef>
              <a:defRPr sz="400" b="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Footer</a:t>
            </a:r>
            <a:endParaRPr lang="en-GB" dirty="0"/>
          </a:p>
        </p:txBody>
      </p:sp>
      <p:sp>
        <p:nvSpPr>
          <p:cNvPr id="21" name="Text Placeholder 4"/>
          <p:cNvSpPr>
            <a:spLocks noGrp="1"/>
          </p:cNvSpPr>
          <p:nvPr>
            <p:ph type="body" sz="quarter" idx="14" hasCustomPrompt="1"/>
          </p:nvPr>
        </p:nvSpPr>
        <p:spPr bwMode="gray">
          <a:xfrm>
            <a:off x="258761" y="6421438"/>
            <a:ext cx="2247181" cy="175914"/>
          </a:xfrm>
        </p:spPr>
        <p:txBody>
          <a:bodyPr>
            <a:normAutofit/>
          </a:bodyPr>
          <a:lstStyle>
            <a:lvl1pPr>
              <a:lnSpc>
                <a:spcPct val="100000"/>
              </a:lnSpc>
              <a:spcBef>
                <a:spcPts val="0"/>
              </a:spcBef>
              <a:defRPr sz="400" b="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Footer</a:t>
            </a:r>
            <a:endParaRPr lang="en-GB" dirty="0"/>
          </a:p>
        </p:txBody>
      </p:sp>
      <p:sp>
        <p:nvSpPr>
          <p:cNvPr id="20" name="Text Placeholder 4"/>
          <p:cNvSpPr>
            <a:spLocks noGrp="1"/>
          </p:cNvSpPr>
          <p:nvPr>
            <p:ph type="body" sz="quarter" idx="13" hasCustomPrompt="1"/>
          </p:nvPr>
        </p:nvSpPr>
        <p:spPr bwMode="gray">
          <a:xfrm>
            <a:off x="2504728" y="548681"/>
            <a:ext cx="1368152" cy="504056"/>
          </a:xfrm>
        </p:spPr>
        <p:txBody>
          <a:bodyPr>
            <a:normAutofit/>
          </a:bodyPr>
          <a:lstStyle>
            <a:lvl1pPr>
              <a:lnSpc>
                <a:spcPct val="100000"/>
              </a:lnSpc>
              <a:spcBef>
                <a:spcPts val="0"/>
              </a:spcBef>
              <a:defRPr sz="70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KPMG Tel</a:t>
            </a:r>
            <a:endParaRPr lang="en-GB" dirty="0"/>
          </a:p>
        </p:txBody>
      </p:sp>
      <p:sp>
        <p:nvSpPr>
          <p:cNvPr id="19" name="Text Placeholder 4"/>
          <p:cNvSpPr>
            <a:spLocks noGrp="1"/>
          </p:cNvSpPr>
          <p:nvPr>
            <p:ph type="body" sz="quarter" idx="12" hasCustomPrompt="1"/>
          </p:nvPr>
        </p:nvSpPr>
        <p:spPr bwMode="gray">
          <a:xfrm>
            <a:off x="1136576" y="548681"/>
            <a:ext cx="1368152" cy="504056"/>
          </a:xfrm>
        </p:spPr>
        <p:txBody>
          <a:bodyPr>
            <a:normAutofit/>
          </a:bodyPr>
          <a:lstStyle>
            <a:lvl1pPr>
              <a:lnSpc>
                <a:spcPct val="100000"/>
              </a:lnSpc>
              <a:spcBef>
                <a:spcPts val="0"/>
              </a:spcBef>
              <a:defRPr sz="70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KPMG address</a:t>
            </a:r>
            <a:endParaRPr lang="en-GB" dirty="0"/>
          </a:p>
        </p:txBody>
      </p:sp>
      <p:sp>
        <p:nvSpPr>
          <p:cNvPr id="5" name="Text Placeholder 4"/>
          <p:cNvSpPr>
            <a:spLocks noGrp="1"/>
          </p:cNvSpPr>
          <p:nvPr>
            <p:ph type="body" sz="quarter" idx="10"/>
          </p:nvPr>
        </p:nvSpPr>
        <p:spPr bwMode="gray">
          <a:xfrm>
            <a:off x="273051" y="1269454"/>
            <a:ext cx="4604544" cy="4896396"/>
          </a:xfrm>
        </p:spPr>
        <p:txBody>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14" name="Text Placeholder 4"/>
          <p:cNvSpPr>
            <a:spLocks noGrp="1"/>
          </p:cNvSpPr>
          <p:nvPr>
            <p:ph type="body" sz="quarter" idx="11"/>
          </p:nvPr>
        </p:nvSpPr>
        <p:spPr bwMode="gray">
          <a:xfrm>
            <a:off x="5020469" y="1269454"/>
            <a:ext cx="4604544" cy="4896396"/>
          </a:xfrm>
          <a:ln w="6350">
            <a:solidFill>
              <a:srgbClr val="747678"/>
            </a:solidFill>
          </a:ln>
        </p:spPr>
        <p:txBody>
          <a:bodyPr lIns="72000" tIns="72000" rIns="72000" bIns="72000">
            <a:normAutofit/>
          </a:bodyPr>
          <a:lstStyle>
            <a:lvl1pPr>
              <a:lnSpc>
                <a:spcPct val="100000"/>
              </a:lnSpc>
              <a:spcBef>
                <a:spcPts val="336"/>
              </a:spcBef>
              <a:defRPr sz="700">
                <a:solidFill>
                  <a:schemeClr val="accent4"/>
                </a:solidFill>
                <a:latin typeface="+mn-lt"/>
                <a:cs typeface="Times New Roman" pitchFamily="18" charset="0"/>
              </a:defRPr>
            </a:lvl1pPr>
            <a:lvl2pPr>
              <a:lnSpc>
                <a:spcPct val="100000"/>
              </a:lnSpc>
              <a:spcBef>
                <a:spcPts val="336"/>
              </a:spcBef>
              <a:defRPr sz="700">
                <a:solidFill>
                  <a:schemeClr val="accent4"/>
                </a:solidFill>
                <a:latin typeface="+mn-lt"/>
                <a:cs typeface="Times New Roman" pitchFamily="18" charset="0"/>
              </a:defRPr>
            </a:lvl2pPr>
            <a:lvl3pPr>
              <a:lnSpc>
                <a:spcPct val="100000"/>
              </a:lnSpc>
              <a:spcBef>
                <a:spcPts val="336"/>
              </a:spcBef>
              <a:buClrTx/>
              <a:defRPr sz="700">
                <a:solidFill>
                  <a:schemeClr val="accent4"/>
                </a:solidFill>
                <a:latin typeface="+mn-lt"/>
                <a:cs typeface="Times New Roman" pitchFamily="18" charset="0"/>
              </a:defRPr>
            </a:lvl3pPr>
            <a:lvl4pPr>
              <a:lnSpc>
                <a:spcPct val="100000"/>
              </a:lnSpc>
              <a:spcBef>
                <a:spcPts val="336"/>
              </a:spcBef>
              <a:buClrTx/>
              <a:defRPr sz="700">
                <a:solidFill>
                  <a:schemeClr val="accent4"/>
                </a:solidFill>
                <a:latin typeface="+mn-lt"/>
                <a:cs typeface="Times New Roman" pitchFamily="18" charset="0"/>
              </a:defRPr>
            </a:lvl4pPr>
            <a:lvl5pPr>
              <a:lnSpc>
                <a:spcPct val="100000"/>
              </a:lnSpc>
              <a:spcBef>
                <a:spcPts val="336"/>
              </a:spcBef>
              <a:buClrTx/>
              <a:defRPr sz="700">
                <a:solidFill>
                  <a:schemeClr val="accent4"/>
                </a:solidFill>
                <a:latin typeface="+mn-lt"/>
                <a:cs typeface="Times New Roman" pitchFamily="18" charset="0"/>
              </a:defRPr>
            </a:lvl5pPr>
            <a:lvl6pPr>
              <a:lnSpc>
                <a:spcPct val="100000"/>
              </a:lnSpc>
              <a:spcBef>
                <a:spcPts val="336"/>
              </a:spcBef>
              <a:buClrTx/>
              <a:defRPr sz="700" baseline="0">
                <a:solidFill>
                  <a:schemeClr val="accent4"/>
                </a:solidFill>
                <a:latin typeface="+mn-lt"/>
                <a:cs typeface="Times New Roman" pitchFamily="18" charset="0"/>
              </a:defRPr>
            </a:lvl6pPr>
            <a:lvl7pPr>
              <a:lnSpc>
                <a:spcPct val="100000"/>
              </a:lnSpc>
              <a:spcBef>
                <a:spcPts val="336"/>
              </a:spcBef>
              <a:buClrTx/>
              <a:defRPr sz="700" baseline="0">
                <a:solidFill>
                  <a:schemeClr val="accent4"/>
                </a:solidFill>
                <a:latin typeface="+mn-lt"/>
                <a:cs typeface="Times New Roman" pitchFamily="18" charset="0"/>
              </a:defRPr>
            </a:lvl7pPr>
            <a:lvl8pPr>
              <a:lnSpc>
                <a:spcPct val="100000"/>
              </a:lnSpc>
              <a:spcBef>
                <a:spcPts val="336"/>
              </a:spcBef>
              <a:buClrTx/>
              <a:defRPr sz="700" baseline="0">
                <a:solidFill>
                  <a:schemeClr val="accent4"/>
                </a:solidFill>
                <a:latin typeface="+mn-lt"/>
                <a:cs typeface="Times New Roman" pitchFamily="18" charset="0"/>
              </a:defRPr>
            </a:lvl8pPr>
            <a:lvl9pPr>
              <a:lnSpc>
                <a:spcPct val="100000"/>
              </a:lnSpc>
              <a:spcBef>
                <a:spcPts val="336"/>
              </a:spcBef>
              <a:buClrTx/>
              <a:defRPr sz="700" baseline="0">
                <a:solidFill>
                  <a:schemeClr val="accent4"/>
                </a:solidFill>
                <a:latin typeface="+mn-lt"/>
                <a:cs typeface="Times New Roman" pitchFamily="18"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grpSp>
        <p:nvGrpSpPr>
          <p:cNvPr id="11" name="Group 10"/>
          <p:cNvGrpSpPr/>
          <p:nvPr userDrawn="1"/>
        </p:nvGrpSpPr>
        <p:grpSpPr bwMode="gray">
          <a:xfrm>
            <a:off x="175518" y="0"/>
            <a:ext cx="963613" cy="695325"/>
            <a:chOff x="175518" y="0"/>
            <a:chExt cx="963613" cy="695325"/>
          </a:xfrm>
        </p:grpSpPr>
        <p:sp>
          <p:nvSpPr>
            <p:cNvPr id="12" name="Freeform 6"/>
            <p:cNvSpPr>
              <a:spLocks noEditPoints="1"/>
            </p:cNvSpPr>
            <p:nvPr userDrawn="1"/>
          </p:nvSpPr>
          <p:spPr bwMode="gray">
            <a:xfrm>
              <a:off x="286643" y="215900"/>
              <a:ext cx="700088" cy="271463"/>
            </a:xfrm>
            <a:custGeom>
              <a:avLst/>
              <a:gdLst/>
              <a:ahLst/>
              <a:cxnLst>
                <a:cxn ang="0">
                  <a:pos x="6130" y="2584"/>
                </a:cxn>
                <a:cxn ang="0">
                  <a:pos x="6106" y="2594"/>
                </a:cxn>
                <a:cxn ang="0">
                  <a:pos x="5549" y="2661"/>
                </a:cxn>
                <a:cxn ang="0">
                  <a:pos x="5025" y="2423"/>
                </a:cxn>
                <a:cxn ang="0">
                  <a:pos x="4926" y="2101"/>
                </a:cxn>
                <a:cxn ang="0">
                  <a:pos x="4756" y="2101"/>
                </a:cxn>
                <a:cxn ang="0">
                  <a:pos x="4625" y="2625"/>
                </a:cxn>
                <a:cxn ang="0">
                  <a:pos x="4182" y="2625"/>
                </a:cxn>
                <a:cxn ang="0">
                  <a:pos x="4338" y="2101"/>
                </a:cxn>
                <a:cxn ang="0">
                  <a:pos x="4197" y="2101"/>
                </a:cxn>
                <a:cxn ang="0">
                  <a:pos x="3859" y="2625"/>
                </a:cxn>
                <a:cxn ang="0">
                  <a:pos x="3503" y="2625"/>
                </a:cxn>
                <a:cxn ang="0">
                  <a:pos x="3471" y="2101"/>
                </a:cxn>
                <a:cxn ang="0">
                  <a:pos x="3314" y="2101"/>
                </a:cxn>
                <a:cxn ang="0">
                  <a:pos x="3159" y="2625"/>
                </a:cxn>
                <a:cxn ang="0">
                  <a:pos x="2780" y="2625"/>
                </a:cxn>
                <a:cxn ang="0">
                  <a:pos x="2940" y="2101"/>
                </a:cxn>
                <a:cxn ang="0">
                  <a:pos x="2047" y="2101"/>
                </a:cxn>
                <a:cxn ang="0">
                  <a:pos x="2047" y="2093"/>
                </a:cxn>
                <a:cxn ang="0">
                  <a:pos x="1888" y="2626"/>
                </a:cxn>
                <a:cxn ang="0">
                  <a:pos x="1484" y="2626"/>
                </a:cxn>
                <a:cxn ang="0">
                  <a:pos x="1642" y="2101"/>
                </a:cxn>
                <a:cxn ang="0">
                  <a:pos x="1148" y="2101"/>
                </a:cxn>
                <a:cxn ang="0">
                  <a:pos x="1394" y="2626"/>
                </a:cxn>
                <a:cxn ang="0">
                  <a:pos x="927" y="2626"/>
                </a:cxn>
                <a:cxn ang="0">
                  <a:pos x="715" y="2101"/>
                </a:cxn>
                <a:cxn ang="0">
                  <a:pos x="588" y="2101"/>
                </a:cxn>
                <a:cxn ang="0">
                  <a:pos x="442" y="2583"/>
                </a:cxn>
                <a:cxn ang="0">
                  <a:pos x="434" y="2626"/>
                </a:cxn>
                <a:cxn ang="0">
                  <a:pos x="0" y="2626"/>
                </a:cxn>
                <a:cxn ang="0">
                  <a:pos x="397" y="1303"/>
                </a:cxn>
                <a:cxn ang="0">
                  <a:pos x="397" y="0"/>
                </a:cxn>
                <a:cxn ang="0">
                  <a:pos x="1888" y="0"/>
                </a:cxn>
                <a:cxn ang="0">
                  <a:pos x="1888" y="1287"/>
                </a:cxn>
                <a:cxn ang="0">
                  <a:pos x="1944" y="1098"/>
                </a:cxn>
                <a:cxn ang="0">
                  <a:pos x="2047" y="1098"/>
                </a:cxn>
                <a:cxn ang="0">
                  <a:pos x="2047" y="0"/>
                </a:cxn>
                <a:cxn ang="0">
                  <a:pos x="3534" y="0"/>
                </a:cxn>
                <a:cxn ang="0">
                  <a:pos x="3534" y="1098"/>
                </a:cxn>
                <a:cxn ang="0">
                  <a:pos x="3694" y="1098"/>
                </a:cxn>
                <a:cxn ang="0">
                  <a:pos x="3694" y="0"/>
                </a:cxn>
                <a:cxn ang="0">
                  <a:pos x="5180" y="0"/>
                </a:cxn>
                <a:cxn ang="0">
                  <a:pos x="5180" y="1388"/>
                </a:cxn>
                <a:cxn ang="0">
                  <a:pos x="5340" y="1222"/>
                </a:cxn>
                <a:cxn ang="0">
                  <a:pos x="5340" y="0"/>
                </a:cxn>
                <a:cxn ang="0">
                  <a:pos x="6827" y="0"/>
                </a:cxn>
                <a:cxn ang="0">
                  <a:pos x="6827" y="2101"/>
                </a:cxn>
                <a:cxn ang="0">
                  <a:pos x="6266" y="2101"/>
                </a:cxn>
                <a:cxn ang="0">
                  <a:pos x="6130" y="2584"/>
                </a:cxn>
                <a:cxn ang="0">
                  <a:pos x="5342" y="2101"/>
                </a:cxn>
                <a:cxn ang="0">
                  <a:pos x="5386" y="2264"/>
                </a:cxn>
                <a:cxn ang="0">
                  <a:pos x="5610" y="2349"/>
                </a:cxn>
                <a:cxn ang="0">
                  <a:pos x="5788" y="2330"/>
                </a:cxn>
                <a:cxn ang="0">
                  <a:pos x="5861" y="2101"/>
                </a:cxn>
                <a:cxn ang="0">
                  <a:pos x="5342" y="2101"/>
                </a:cxn>
              </a:cxnLst>
              <a:rect l="0" t="0" r="r" b="b"/>
              <a:pathLst>
                <a:path w="6827" h="2661">
                  <a:moveTo>
                    <a:pt x="6130" y="2584"/>
                  </a:moveTo>
                  <a:cubicBezTo>
                    <a:pt x="6106" y="2594"/>
                    <a:pt x="6106" y="2594"/>
                    <a:pt x="6106" y="2594"/>
                  </a:cubicBezTo>
                  <a:cubicBezTo>
                    <a:pt x="6010" y="2632"/>
                    <a:pt x="5728" y="2661"/>
                    <a:pt x="5549" y="2661"/>
                  </a:cubicBezTo>
                  <a:cubicBezTo>
                    <a:pt x="5381" y="2661"/>
                    <a:pt x="5156" y="2599"/>
                    <a:pt x="5025" y="2423"/>
                  </a:cubicBezTo>
                  <a:cubicBezTo>
                    <a:pt x="4975" y="2355"/>
                    <a:pt x="4927" y="2250"/>
                    <a:pt x="4926" y="2101"/>
                  </a:cubicBezTo>
                  <a:cubicBezTo>
                    <a:pt x="4756" y="2101"/>
                    <a:pt x="4756" y="2101"/>
                    <a:pt x="4756" y="2101"/>
                  </a:cubicBezTo>
                  <a:cubicBezTo>
                    <a:pt x="4625" y="2625"/>
                    <a:pt x="4625" y="2625"/>
                    <a:pt x="4625" y="2625"/>
                  </a:cubicBezTo>
                  <a:cubicBezTo>
                    <a:pt x="4182" y="2625"/>
                    <a:pt x="4182" y="2625"/>
                    <a:pt x="4182" y="2625"/>
                  </a:cubicBezTo>
                  <a:cubicBezTo>
                    <a:pt x="4338" y="2101"/>
                    <a:pt x="4338" y="2101"/>
                    <a:pt x="4338" y="2101"/>
                  </a:cubicBezTo>
                  <a:cubicBezTo>
                    <a:pt x="4197" y="2101"/>
                    <a:pt x="4197" y="2101"/>
                    <a:pt x="4197" y="2101"/>
                  </a:cubicBezTo>
                  <a:cubicBezTo>
                    <a:pt x="3859" y="2625"/>
                    <a:pt x="3859" y="2625"/>
                    <a:pt x="3859" y="2625"/>
                  </a:cubicBezTo>
                  <a:cubicBezTo>
                    <a:pt x="3503" y="2625"/>
                    <a:pt x="3503" y="2625"/>
                    <a:pt x="3503" y="2625"/>
                  </a:cubicBezTo>
                  <a:cubicBezTo>
                    <a:pt x="3471" y="2101"/>
                    <a:pt x="3471" y="2101"/>
                    <a:pt x="3471" y="2101"/>
                  </a:cubicBezTo>
                  <a:cubicBezTo>
                    <a:pt x="3314" y="2101"/>
                    <a:pt x="3314" y="2101"/>
                    <a:pt x="3314" y="2101"/>
                  </a:cubicBezTo>
                  <a:cubicBezTo>
                    <a:pt x="3159" y="2625"/>
                    <a:pt x="3159" y="2625"/>
                    <a:pt x="3159" y="2625"/>
                  </a:cubicBezTo>
                  <a:cubicBezTo>
                    <a:pt x="2780" y="2625"/>
                    <a:pt x="2780" y="2625"/>
                    <a:pt x="2780" y="2625"/>
                  </a:cubicBezTo>
                  <a:cubicBezTo>
                    <a:pt x="2940" y="2101"/>
                    <a:pt x="2940" y="2101"/>
                    <a:pt x="2940" y="2101"/>
                  </a:cubicBezTo>
                  <a:cubicBezTo>
                    <a:pt x="2047" y="2101"/>
                    <a:pt x="2047" y="2101"/>
                    <a:pt x="2047" y="2101"/>
                  </a:cubicBezTo>
                  <a:cubicBezTo>
                    <a:pt x="2047" y="2093"/>
                    <a:pt x="2047" y="2093"/>
                    <a:pt x="2047" y="2093"/>
                  </a:cubicBezTo>
                  <a:cubicBezTo>
                    <a:pt x="1888" y="2626"/>
                    <a:pt x="1888" y="2626"/>
                    <a:pt x="1888" y="2626"/>
                  </a:cubicBezTo>
                  <a:cubicBezTo>
                    <a:pt x="1484" y="2626"/>
                    <a:pt x="1484" y="2626"/>
                    <a:pt x="1484" y="2626"/>
                  </a:cubicBezTo>
                  <a:cubicBezTo>
                    <a:pt x="1642" y="2101"/>
                    <a:pt x="1642" y="2101"/>
                    <a:pt x="1642" y="2101"/>
                  </a:cubicBezTo>
                  <a:cubicBezTo>
                    <a:pt x="1148" y="2101"/>
                    <a:pt x="1148" y="2101"/>
                    <a:pt x="1148" y="2101"/>
                  </a:cubicBezTo>
                  <a:cubicBezTo>
                    <a:pt x="1394" y="2626"/>
                    <a:pt x="1394" y="2626"/>
                    <a:pt x="1394" y="2626"/>
                  </a:cubicBezTo>
                  <a:cubicBezTo>
                    <a:pt x="927" y="2626"/>
                    <a:pt x="927" y="2626"/>
                    <a:pt x="927" y="2626"/>
                  </a:cubicBezTo>
                  <a:cubicBezTo>
                    <a:pt x="715" y="2101"/>
                    <a:pt x="715" y="2101"/>
                    <a:pt x="715" y="2101"/>
                  </a:cubicBezTo>
                  <a:cubicBezTo>
                    <a:pt x="588" y="2101"/>
                    <a:pt x="588" y="2101"/>
                    <a:pt x="588" y="2101"/>
                  </a:cubicBezTo>
                  <a:cubicBezTo>
                    <a:pt x="509" y="2359"/>
                    <a:pt x="447" y="2567"/>
                    <a:pt x="442" y="2583"/>
                  </a:cubicBezTo>
                  <a:cubicBezTo>
                    <a:pt x="434" y="2626"/>
                    <a:pt x="434" y="2626"/>
                    <a:pt x="434" y="2626"/>
                  </a:cubicBezTo>
                  <a:cubicBezTo>
                    <a:pt x="0" y="2626"/>
                    <a:pt x="0" y="2626"/>
                    <a:pt x="0" y="2626"/>
                  </a:cubicBezTo>
                  <a:cubicBezTo>
                    <a:pt x="397" y="1303"/>
                    <a:pt x="397" y="1303"/>
                    <a:pt x="397" y="1303"/>
                  </a:cubicBezTo>
                  <a:cubicBezTo>
                    <a:pt x="397" y="0"/>
                    <a:pt x="397" y="0"/>
                    <a:pt x="397" y="0"/>
                  </a:cubicBezTo>
                  <a:cubicBezTo>
                    <a:pt x="1888" y="0"/>
                    <a:pt x="1888" y="0"/>
                    <a:pt x="1888" y="0"/>
                  </a:cubicBezTo>
                  <a:cubicBezTo>
                    <a:pt x="1888" y="1287"/>
                    <a:pt x="1888" y="1287"/>
                    <a:pt x="1888" y="1287"/>
                  </a:cubicBezTo>
                  <a:cubicBezTo>
                    <a:pt x="1944" y="1098"/>
                    <a:pt x="1944" y="1098"/>
                    <a:pt x="1944" y="1098"/>
                  </a:cubicBezTo>
                  <a:cubicBezTo>
                    <a:pt x="2047" y="1098"/>
                    <a:pt x="2047" y="1098"/>
                    <a:pt x="2047" y="1098"/>
                  </a:cubicBezTo>
                  <a:cubicBezTo>
                    <a:pt x="2047" y="0"/>
                    <a:pt x="2047" y="0"/>
                    <a:pt x="2047" y="0"/>
                  </a:cubicBezTo>
                  <a:cubicBezTo>
                    <a:pt x="3534" y="0"/>
                    <a:pt x="3534" y="0"/>
                    <a:pt x="3534" y="0"/>
                  </a:cubicBezTo>
                  <a:cubicBezTo>
                    <a:pt x="3534" y="1098"/>
                    <a:pt x="3534" y="1098"/>
                    <a:pt x="3534" y="1098"/>
                  </a:cubicBezTo>
                  <a:cubicBezTo>
                    <a:pt x="3694" y="1098"/>
                    <a:pt x="3694" y="1098"/>
                    <a:pt x="3694" y="1098"/>
                  </a:cubicBezTo>
                  <a:cubicBezTo>
                    <a:pt x="3694" y="0"/>
                    <a:pt x="3694" y="0"/>
                    <a:pt x="3694" y="0"/>
                  </a:cubicBezTo>
                  <a:cubicBezTo>
                    <a:pt x="5180" y="0"/>
                    <a:pt x="5180" y="0"/>
                    <a:pt x="5180" y="0"/>
                  </a:cubicBezTo>
                  <a:cubicBezTo>
                    <a:pt x="5180" y="1388"/>
                    <a:pt x="5180" y="1388"/>
                    <a:pt x="5180" y="1388"/>
                  </a:cubicBezTo>
                  <a:cubicBezTo>
                    <a:pt x="5231" y="1319"/>
                    <a:pt x="5285" y="1264"/>
                    <a:pt x="5340" y="1222"/>
                  </a:cubicBezTo>
                  <a:cubicBezTo>
                    <a:pt x="5340" y="0"/>
                    <a:pt x="5340" y="0"/>
                    <a:pt x="5340" y="0"/>
                  </a:cubicBezTo>
                  <a:cubicBezTo>
                    <a:pt x="6827" y="0"/>
                    <a:pt x="6827" y="0"/>
                    <a:pt x="6827" y="0"/>
                  </a:cubicBezTo>
                  <a:cubicBezTo>
                    <a:pt x="6827" y="2101"/>
                    <a:pt x="6827" y="2101"/>
                    <a:pt x="6827" y="2101"/>
                  </a:cubicBezTo>
                  <a:cubicBezTo>
                    <a:pt x="6266" y="2101"/>
                    <a:pt x="6266" y="2101"/>
                    <a:pt x="6266" y="2101"/>
                  </a:cubicBezTo>
                  <a:lnTo>
                    <a:pt x="6130" y="2584"/>
                  </a:lnTo>
                  <a:close/>
                  <a:moveTo>
                    <a:pt x="5342" y="2101"/>
                  </a:moveTo>
                  <a:cubicBezTo>
                    <a:pt x="5344" y="2169"/>
                    <a:pt x="5356" y="2226"/>
                    <a:pt x="5386" y="2264"/>
                  </a:cubicBezTo>
                  <a:cubicBezTo>
                    <a:pt x="5429" y="2321"/>
                    <a:pt x="5503" y="2349"/>
                    <a:pt x="5610" y="2349"/>
                  </a:cubicBezTo>
                  <a:cubicBezTo>
                    <a:pt x="5728" y="2349"/>
                    <a:pt x="5773" y="2336"/>
                    <a:pt x="5788" y="2330"/>
                  </a:cubicBezTo>
                  <a:cubicBezTo>
                    <a:pt x="5861" y="2101"/>
                    <a:pt x="5861" y="2101"/>
                    <a:pt x="5861" y="2101"/>
                  </a:cubicBezTo>
                  <a:lnTo>
                    <a:pt x="5342" y="2101"/>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7"/>
            <p:cNvSpPr>
              <a:spLocks noEditPoints="1"/>
            </p:cNvSpPr>
            <p:nvPr userDrawn="1"/>
          </p:nvSpPr>
          <p:spPr bwMode="gray">
            <a:xfrm>
              <a:off x="294581" y="330200"/>
              <a:ext cx="650875" cy="152400"/>
            </a:xfrm>
            <a:custGeom>
              <a:avLst/>
              <a:gdLst/>
              <a:ahLst/>
              <a:cxnLst>
                <a:cxn ang="0">
                  <a:pos x="2581" y="459"/>
                </a:cxn>
                <a:cxn ang="0">
                  <a:pos x="2254" y="682"/>
                </a:cxn>
                <a:cxn ang="0">
                  <a:pos x="2000" y="681"/>
                </a:cxn>
                <a:cxn ang="0">
                  <a:pos x="2130" y="234"/>
                </a:cxn>
                <a:cxn ang="0">
                  <a:pos x="2581" y="459"/>
                </a:cxn>
                <a:cxn ang="0">
                  <a:pos x="749" y="30"/>
                </a:cxn>
                <a:cxn ang="0">
                  <a:pos x="427" y="30"/>
                </a:cxn>
                <a:cxn ang="0">
                  <a:pos x="0" y="1452"/>
                </a:cxn>
                <a:cxn ang="0">
                  <a:pos x="319" y="1452"/>
                </a:cxn>
                <a:cxn ang="0">
                  <a:pos x="749" y="30"/>
                </a:cxn>
                <a:cxn ang="0">
                  <a:pos x="1585" y="30"/>
                </a:cxn>
                <a:cxn ang="0">
                  <a:pos x="1194" y="30"/>
                </a:cxn>
                <a:cxn ang="0">
                  <a:pos x="571" y="658"/>
                </a:cxn>
                <a:cxn ang="0">
                  <a:pos x="571" y="657"/>
                </a:cxn>
                <a:cxn ang="0">
                  <a:pos x="571" y="658"/>
                </a:cxn>
                <a:cxn ang="0">
                  <a:pos x="571" y="658"/>
                </a:cxn>
                <a:cxn ang="0">
                  <a:pos x="571" y="658"/>
                </a:cxn>
                <a:cxn ang="0">
                  <a:pos x="571" y="658"/>
                </a:cxn>
                <a:cxn ang="0">
                  <a:pos x="571" y="658"/>
                </a:cxn>
                <a:cxn ang="0">
                  <a:pos x="892" y="1452"/>
                </a:cxn>
                <a:cxn ang="0">
                  <a:pos x="1239" y="1452"/>
                </a:cxn>
                <a:cxn ang="0">
                  <a:pos x="881" y="688"/>
                </a:cxn>
                <a:cxn ang="0">
                  <a:pos x="1585" y="30"/>
                </a:cxn>
                <a:cxn ang="0">
                  <a:pos x="2875" y="459"/>
                </a:cxn>
                <a:cxn ang="0">
                  <a:pos x="2275" y="30"/>
                </a:cxn>
                <a:cxn ang="0">
                  <a:pos x="1913" y="30"/>
                </a:cxn>
                <a:cxn ang="0">
                  <a:pos x="1484" y="1452"/>
                </a:cxn>
                <a:cxn ang="0">
                  <a:pos x="1777" y="1452"/>
                </a:cxn>
                <a:cxn ang="0">
                  <a:pos x="1945" y="890"/>
                </a:cxn>
                <a:cxn ang="0">
                  <a:pos x="2179" y="890"/>
                </a:cxn>
                <a:cxn ang="0">
                  <a:pos x="2875" y="459"/>
                </a:cxn>
                <a:cxn ang="0">
                  <a:pos x="4866" y="30"/>
                </a:cxn>
                <a:cxn ang="0">
                  <a:pos x="4400" y="30"/>
                </a:cxn>
                <a:cxn ang="0">
                  <a:pos x="3694" y="1259"/>
                </a:cxn>
                <a:cxn ang="0">
                  <a:pos x="3678" y="30"/>
                </a:cxn>
                <a:cxn ang="0">
                  <a:pos x="3216" y="30"/>
                </a:cxn>
                <a:cxn ang="0">
                  <a:pos x="2781" y="1451"/>
                </a:cxn>
                <a:cxn ang="0">
                  <a:pos x="3048" y="1451"/>
                </a:cxn>
                <a:cxn ang="0">
                  <a:pos x="3408" y="234"/>
                </a:cxn>
                <a:cxn ang="0">
                  <a:pos x="3482" y="1451"/>
                </a:cxn>
                <a:cxn ang="0">
                  <a:pos x="3758" y="1451"/>
                </a:cxn>
                <a:cxn ang="0">
                  <a:pos x="4544" y="234"/>
                </a:cxn>
                <a:cxn ang="0">
                  <a:pos x="4183" y="1451"/>
                </a:cxn>
                <a:cxn ang="0">
                  <a:pos x="4512" y="1451"/>
                </a:cxn>
                <a:cxn ang="0">
                  <a:pos x="4866" y="30"/>
                </a:cxn>
                <a:cxn ang="0">
                  <a:pos x="5792" y="0"/>
                </a:cxn>
                <a:cxn ang="0">
                  <a:pos x="4947" y="735"/>
                </a:cxn>
                <a:cxn ang="0">
                  <a:pos x="5478" y="1487"/>
                </a:cxn>
                <a:cxn ang="0">
                  <a:pos x="6015" y="1424"/>
                </a:cxn>
                <a:cxn ang="0">
                  <a:pos x="6217" y="706"/>
                </a:cxn>
                <a:cxn ang="0">
                  <a:pos x="5614" y="706"/>
                </a:cxn>
                <a:cxn ang="0">
                  <a:pos x="5547" y="920"/>
                </a:cxn>
                <a:cxn ang="0">
                  <a:pos x="5865" y="920"/>
                </a:cxn>
                <a:cxn ang="0">
                  <a:pos x="5766" y="1232"/>
                </a:cxn>
                <a:cxn ang="0">
                  <a:pos x="5540" y="1282"/>
                </a:cxn>
                <a:cxn ang="0">
                  <a:pos x="5254" y="727"/>
                </a:cxn>
                <a:cxn ang="0">
                  <a:pos x="5764" y="205"/>
                </a:cxn>
                <a:cxn ang="0">
                  <a:pos x="6001" y="451"/>
                </a:cxn>
                <a:cxn ang="0">
                  <a:pos x="5991" y="487"/>
                </a:cxn>
                <a:cxn ang="0">
                  <a:pos x="6284" y="487"/>
                </a:cxn>
                <a:cxn ang="0">
                  <a:pos x="5792" y="0"/>
                </a:cxn>
              </a:cxnLst>
              <a:rect l="0" t="0" r="r" b="b"/>
              <a:pathLst>
                <a:path w="6358" h="1487">
                  <a:moveTo>
                    <a:pt x="2581" y="459"/>
                  </a:moveTo>
                  <a:cubicBezTo>
                    <a:pt x="2533" y="604"/>
                    <a:pt x="2468" y="678"/>
                    <a:pt x="2254" y="682"/>
                  </a:cubicBezTo>
                  <a:cubicBezTo>
                    <a:pt x="2183" y="683"/>
                    <a:pt x="2106" y="681"/>
                    <a:pt x="2000" y="681"/>
                  </a:cubicBezTo>
                  <a:cubicBezTo>
                    <a:pt x="2130" y="234"/>
                    <a:pt x="2130" y="234"/>
                    <a:pt x="2130" y="234"/>
                  </a:cubicBezTo>
                  <a:cubicBezTo>
                    <a:pt x="2451" y="234"/>
                    <a:pt x="2665" y="208"/>
                    <a:pt x="2581" y="459"/>
                  </a:cubicBezTo>
                  <a:moveTo>
                    <a:pt x="749" y="30"/>
                  </a:moveTo>
                  <a:cubicBezTo>
                    <a:pt x="427" y="30"/>
                    <a:pt x="427" y="30"/>
                    <a:pt x="427" y="30"/>
                  </a:cubicBezTo>
                  <a:cubicBezTo>
                    <a:pt x="0" y="1452"/>
                    <a:pt x="0" y="1452"/>
                    <a:pt x="0" y="1452"/>
                  </a:cubicBezTo>
                  <a:cubicBezTo>
                    <a:pt x="319" y="1452"/>
                    <a:pt x="319" y="1452"/>
                    <a:pt x="319" y="1452"/>
                  </a:cubicBezTo>
                  <a:cubicBezTo>
                    <a:pt x="325" y="1422"/>
                    <a:pt x="749" y="30"/>
                    <a:pt x="749" y="30"/>
                  </a:cubicBezTo>
                  <a:moveTo>
                    <a:pt x="1585" y="30"/>
                  </a:moveTo>
                  <a:cubicBezTo>
                    <a:pt x="1194" y="30"/>
                    <a:pt x="1194" y="30"/>
                    <a:pt x="1194" y="30"/>
                  </a:cubicBezTo>
                  <a:cubicBezTo>
                    <a:pt x="571" y="658"/>
                    <a:pt x="571" y="658"/>
                    <a:pt x="571" y="658"/>
                  </a:cubicBezTo>
                  <a:cubicBezTo>
                    <a:pt x="571" y="657"/>
                    <a:pt x="571" y="657"/>
                    <a:pt x="571" y="657"/>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892" y="1452"/>
                    <a:pt x="892" y="1452"/>
                    <a:pt x="892" y="1452"/>
                  </a:cubicBezTo>
                  <a:cubicBezTo>
                    <a:pt x="1239" y="1452"/>
                    <a:pt x="1239" y="1452"/>
                    <a:pt x="1239" y="1452"/>
                  </a:cubicBezTo>
                  <a:cubicBezTo>
                    <a:pt x="881" y="688"/>
                    <a:pt x="881" y="688"/>
                    <a:pt x="881" y="688"/>
                  </a:cubicBezTo>
                  <a:lnTo>
                    <a:pt x="1585" y="30"/>
                  </a:lnTo>
                  <a:close/>
                  <a:moveTo>
                    <a:pt x="2875" y="459"/>
                  </a:moveTo>
                  <a:cubicBezTo>
                    <a:pt x="2956" y="21"/>
                    <a:pt x="2603" y="26"/>
                    <a:pt x="2275" y="30"/>
                  </a:cubicBezTo>
                  <a:cubicBezTo>
                    <a:pt x="1913" y="30"/>
                    <a:pt x="1913" y="30"/>
                    <a:pt x="1913" y="30"/>
                  </a:cubicBezTo>
                  <a:cubicBezTo>
                    <a:pt x="1484" y="1452"/>
                    <a:pt x="1484" y="1452"/>
                    <a:pt x="1484" y="1452"/>
                  </a:cubicBezTo>
                  <a:cubicBezTo>
                    <a:pt x="1777" y="1452"/>
                    <a:pt x="1777" y="1452"/>
                    <a:pt x="1777" y="1452"/>
                  </a:cubicBezTo>
                  <a:cubicBezTo>
                    <a:pt x="1945" y="890"/>
                    <a:pt x="1945" y="890"/>
                    <a:pt x="1945" y="890"/>
                  </a:cubicBezTo>
                  <a:cubicBezTo>
                    <a:pt x="2179" y="890"/>
                    <a:pt x="2179" y="890"/>
                    <a:pt x="2179" y="890"/>
                  </a:cubicBezTo>
                  <a:cubicBezTo>
                    <a:pt x="2633" y="890"/>
                    <a:pt x="2833" y="689"/>
                    <a:pt x="2875" y="459"/>
                  </a:cubicBezTo>
                  <a:moveTo>
                    <a:pt x="4866" y="30"/>
                  </a:moveTo>
                  <a:cubicBezTo>
                    <a:pt x="4400" y="30"/>
                    <a:pt x="4400" y="30"/>
                    <a:pt x="4400" y="30"/>
                  </a:cubicBezTo>
                  <a:cubicBezTo>
                    <a:pt x="3832" y="817"/>
                    <a:pt x="3694" y="1259"/>
                    <a:pt x="3694" y="1259"/>
                  </a:cubicBezTo>
                  <a:cubicBezTo>
                    <a:pt x="3749" y="759"/>
                    <a:pt x="3678" y="30"/>
                    <a:pt x="3678" y="30"/>
                  </a:cubicBezTo>
                  <a:cubicBezTo>
                    <a:pt x="3216" y="30"/>
                    <a:pt x="3216" y="30"/>
                    <a:pt x="3216" y="30"/>
                  </a:cubicBezTo>
                  <a:cubicBezTo>
                    <a:pt x="2781" y="1451"/>
                    <a:pt x="2781" y="1451"/>
                    <a:pt x="2781" y="1451"/>
                  </a:cubicBezTo>
                  <a:cubicBezTo>
                    <a:pt x="3048" y="1451"/>
                    <a:pt x="3048" y="1451"/>
                    <a:pt x="3048" y="1451"/>
                  </a:cubicBezTo>
                  <a:cubicBezTo>
                    <a:pt x="3408" y="234"/>
                    <a:pt x="3408" y="234"/>
                    <a:pt x="3408" y="234"/>
                  </a:cubicBezTo>
                  <a:cubicBezTo>
                    <a:pt x="3482" y="1451"/>
                    <a:pt x="3482" y="1451"/>
                    <a:pt x="3482" y="1451"/>
                  </a:cubicBezTo>
                  <a:cubicBezTo>
                    <a:pt x="3758" y="1451"/>
                    <a:pt x="3758" y="1451"/>
                    <a:pt x="3758" y="1451"/>
                  </a:cubicBezTo>
                  <a:cubicBezTo>
                    <a:pt x="4544" y="234"/>
                    <a:pt x="4544" y="234"/>
                    <a:pt x="4544" y="234"/>
                  </a:cubicBezTo>
                  <a:cubicBezTo>
                    <a:pt x="4183" y="1451"/>
                    <a:pt x="4183" y="1451"/>
                    <a:pt x="4183" y="1451"/>
                  </a:cubicBezTo>
                  <a:cubicBezTo>
                    <a:pt x="4512" y="1451"/>
                    <a:pt x="4512" y="1451"/>
                    <a:pt x="4512" y="1451"/>
                  </a:cubicBezTo>
                  <a:lnTo>
                    <a:pt x="4866" y="30"/>
                  </a:lnTo>
                  <a:close/>
                  <a:moveTo>
                    <a:pt x="5792" y="0"/>
                  </a:moveTo>
                  <a:cubicBezTo>
                    <a:pt x="5506" y="0"/>
                    <a:pt x="5151" y="64"/>
                    <a:pt x="4947" y="735"/>
                  </a:cubicBezTo>
                  <a:cubicBezTo>
                    <a:pt x="4777" y="1296"/>
                    <a:pt x="5191" y="1487"/>
                    <a:pt x="5478" y="1487"/>
                  </a:cubicBezTo>
                  <a:cubicBezTo>
                    <a:pt x="5667" y="1487"/>
                    <a:pt x="5935" y="1455"/>
                    <a:pt x="6015" y="1424"/>
                  </a:cubicBezTo>
                  <a:cubicBezTo>
                    <a:pt x="6217" y="706"/>
                    <a:pt x="6217" y="706"/>
                    <a:pt x="6217" y="706"/>
                  </a:cubicBezTo>
                  <a:cubicBezTo>
                    <a:pt x="5614" y="706"/>
                    <a:pt x="5614" y="706"/>
                    <a:pt x="5614" y="706"/>
                  </a:cubicBezTo>
                  <a:cubicBezTo>
                    <a:pt x="5547" y="920"/>
                    <a:pt x="5547" y="920"/>
                    <a:pt x="5547" y="920"/>
                  </a:cubicBezTo>
                  <a:cubicBezTo>
                    <a:pt x="5865" y="920"/>
                    <a:pt x="5865" y="920"/>
                    <a:pt x="5865" y="920"/>
                  </a:cubicBezTo>
                  <a:cubicBezTo>
                    <a:pt x="5766" y="1232"/>
                    <a:pt x="5766" y="1232"/>
                    <a:pt x="5766" y="1232"/>
                  </a:cubicBezTo>
                  <a:cubicBezTo>
                    <a:pt x="5766" y="1232"/>
                    <a:pt x="5779" y="1281"/>
                    <a:pt x="5540" y="1282"/>
                  </a:cubicBezTo>
                  <a:cubicBezTo>
                    <a:pt x="5238" y="1283"/>
                    <a:pt x="5155" y="1072"/>
                    <a:pt x="5254" y="727"/>
                  </a:cubicBezTo>
                  <a:cubicBezTo>
                    <a:pt x="5346" y="407"/>
                    <a:pt x="5493" y="192"/>
                    <a:pt x="5764" y="205"/>
                  </a:cubicBezTo>
                  <a:cubicBezTo>
                    <a:pt x="5947" y="214"/>
                    <a:pt x="6052" y="282"/>
                    <a:pt x="6001" y="451"/>
                  </a:cubicBezTo>
                  <a:cubicBezTo>
                    <a:pt x="5998" y="463"/>
                    <a:pt x="5996" y="477"/>
                    <a:pt x="5991" y="487"/>
                  </a:cubicBezTo>
                  <a:cubicBezTo>
                    <a:pt x="6284" y="487"/>
                    <a:pt x="6284" y="487"/>
                    <a:pt x="6284" y="487"/>
                  </a:cubicBezTo>
                  <a:cubicBezTo>
                    <a:pt x="6358" y="270"/>
                    <a:pt x="6210" y="0"/>
                    <a:pt x="5792" y="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noEditPoints="1"/>
            </p:cNvSpPr>
            <p:nvPr userDrawn="1"/>
          </p:nvSpPr>
          <p:spPr bwMode="gray">
            <a:xfrm>
              <a:off x="175518" y="0"/>
              <a:ext cx="963613" cy="695325"/>
            </a:xfrm>
            <a:custGeom>
              <a:avLst/>
              <a:gdLst/>
              <a:ahLst/>
              <a:cxnLst>
                <a:cxn ang="0">
                  <a:pos x="607" y="136"/>
                </a:cxn>
                <a:cxn ang="0">
                  <a:pos x="511" y="136"/>
                </a:cxn>
                <a:cxn ang="0">
                  <a:pos x="511" y="0"/>
                </a:cxn>
                <a:cxn ang="0">
                  <a:pos x="607" y="0"/>
                </a:cxn>
                <a:cxn ang="0">
                  <a:pos x="607" y="136"/>
                </a:cxn>
                <a:cxn ang="0">
                  <a:pos x="607" y="302"/>
                </a:cxn>
                <a:cxn ang="0">
                  <a:pos x="511" y="302"/>
                </a:cxn>
                <a:cxn ang="0">
                  <a:pos x="511" y="438"/>
                </a:cxn>
                <a:cxn ang="0">
                  <a:pos x="607" y="438"/>
                </a:cxn>
                <a:cxn ang="0">
                  <a:pos x="607" y="302"/>
                </a:cxn>
                <a:cxn ang="0">
                  <a:pos x="96" y="0"/>
                </a:cxn>
                <a:cxn ang="0">
                  <a:pos x="0" y="0"/>
                </a:cxn>
                <a:cxn ang="0">
                  <a:pos x="0" y="136"/>
                </a:cxn>
                <a:cxn ang="0">
                  <a:pos x="96" y="136"/>
                </a:cxn>
                <a:cxn ang="0">
                  <a:pos x="96" y="0"/>
                </a:cxn>
                <a:cxn ang="0">
                  <a:pos x="96" y="302"/>
                </a:cxn>
                <a:cxn ang="0">
                  <a:pos x="0" y="302"/>
                </a:cxn>
                <a:cxn ang="0">
                  <a:pos x="0" y="438"/>
                </a:cxn>
                <a:cxn ang="0">
                  <a:pos x="96" y="438"/>
                </a:cxn>
                <a:cxn ang="0">
                  <a:pos x="96" y="302"/>
                </a:cxn>
              </a:cxnLst>
              <a:rect l="0" t="0" r="r" b="b"/>
              <a:pathLst>
                <a:path w="607" h="438">
                  <a:moveTo>
                    <a:pt x="607" y="136"/>
                  </a:moveTo>
                  <a:lnTo>
                    <a:pt x="511" y="136"/>
                  </a:lnTo>
                  <a:lnTo>
                    <a:pt x="511" y="0"/>
                  </a:lnTo>
                  <a:lnTo>
                    <a:pt x="607" y="0"/>
                  </a:lnTo>
                  <a:lnTo>
                    <a:pt x="607" y="136"/>
                  </a:lnTo>
                  <a:close/>
                  <a:moveTo>
                    <a:pt x="607" y="302"/>
                  </a:moveTo>
                  <a:lnTo>
                    <a:pt x="511" y="302"/>
                  </a:lnTo>
                  <a:lnTo>
                    <a:pt x="511" y="438"/>
                  </a:lnTo>
                  <a:lnTo>
                    <a:pt x="607" y="438"/>
                  </a:lnTo>
                  <a:lnTo>
                    <a:pt x="607" y="302"/>
                  </a:lnTo>
                  <a:close/>
                  <a:moveTo>
                    <a:pt x="96" y="0"/>
                  </a:moveTo>
                  <a:lnTo>
                    <a:pt x="0" y="0"/>
                  </a:lnTo>
                  <a:lnTo>
                    <a:pt x="0" y="136"/>
                  </a:lnTo>
                  <a:lnTo>
                    <a:pt x="96" y="136"/>
                  </a:lnTo>
                  <a:lnTo>
                    <a:pt x="96" y="0"/>
                  </a:lnTo>
                  <a:close/>
                  <a:moveTo>
                    <a:pt x="96" y="302"/>
                  </a:moveTo>
                  <a:lnTo>
                    <a:pt x="0" y="302"/>
                  </a:lnTo>
                  <a:lnTo>
                    <a:pt x="0" y="438"/>
                  </a:lnTo>
                  <a:lnTo>
                    <a:pt x="96" y="438"/>
                  </a:lnTo>
                  <a:lnTo>
                    <a:pt x="96" y="302"/>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etter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273051" y="1269454"/>
            <a:ext cx="4604544" cy="4895850"/>
          </a:xfrm>
        </p:spPr>
        <p:txBody>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15" name="Text Placeholder 4"/>
          <p:cNvSpPr>
            <a:spLocks noGrp="1"/>
          </p:cNvSpPr>
          <p:nvPr>
            <p:ph type="body" sz="quarter" idx="11"/>
          </p:nvPr>
        </p:nvSpPr>
        <p:spPr bwMode="gray">
          <a:xfrm>
            <a:off x="5022056" y="1269454"/>
            <a:ext cx="4604544" cy="4895850"/>
          </a:xfrm>
        </p:spPr>
        <p:txBody>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18" name="Text Placeholder 4"/>
          <p:cNvSpPr>
            <a:spLocks noGrp="1"/>
          </p:cNvSpPr>
          <p:nvPr>
            <p:ph type="body" sz="quarter" idx="12"/>
          </p:nvPr>
        </p:nvSpPr>
        <p:spPr bwMode="gray">
          <a:xfrm>
            <a:off x="5025008" y="188640"/>
            <a:ext cx="4608511" cy="576262"/>
          </a:xfrm>
        </p:spPr>
        <p:txBody>
          <a:bodyPr/>
          <a:lstStyle>
            <a:lvl1pPr algn="r">
              <a:defRPr b="0" i="1">
                <a:solidFill>
                  <a:schemeClr val="tx1"/>
                </a:solidFill>
                <a:latin typeface="Times New Roman" pitchFamily="18" charset="0"/>
                <a:cs typeface="Times New Roman" pitchFamily="18" charset="0"/>
              </a:defRPr>
            </a:lvl1pPr>
            <a:lvl2pPr algn="r">
              <a:defRPr b="0" i="1">
                <a:solidFill>
                  <a:schemeClr val="tx1"/>
                </a:solidFill>
                <a:latin typeface="Times New Roman" pitchFamily="18" charset="0"/>
                <a:cs typeface="Times New Roman" pitchFamily="18" charset="0"/>
              </a:defRPr>
            </a:lvl2pPr>
            <a:lvl3pPr algn="r">
              <a:buClrTx/>
              <a:defRPr b="0" i="1">
                <a:solidFill>
                  <a:schemeClr val="tx1"/>
                </a:solidFill>
                <a:latin typeface="Times New Roman" pitchFamily="18" charset="0"/>
                <a:cs typeface="Times New Roman" pitchFamily="18" charset="0"/>
              </a:defRPr>
            </a:lvl3pPr>
            <a:lvl4pPr algn="r">
              <a:buClrTx/>
              <a:defRPr b="0" i="1">
                <a:solidFill>
                  <a:schemeClr val="tx1"/>
                </a:solidFill>
                <a:latin typeface="Times New Roman" pitchFamily="18" charset="0"/>
                <a:cs typeface="Times New Roman" pitchFamily="18" charset="0"/>
              </a:defRPr>
            </a:lvl4pPr>
            <a:lvl5pPr algn="r">
              <a:buClrTx/>
              <a:defRPr b="0" i="1">
                <a:solidFill>
                  <a:schemeClr val="tx1"/>
                </a:solidFill>
                <a:latin typeface="Times New Roman" pitchFamily="18" charset="0"/>
                <a:cs typeface="Times New Roman" pitchFamily="18" charset="0"/>
              </a:defRPr>
            </a:lvl5pPr>
            <a:lvl6pPr algn="r">
              <a:buClrTx/>
              <a:defRPr b="0" i="1" baseline="0">
                <a:solidFill>
                  <a:schemeClr val="tx1"/>
                </a:solidFill>
                <a:latin typeface="Times New Roman" pitchFamily="18" charset="0"/>
                <a:cs typeface="Times New Roman" pitchFamily="18" charset="0"/>
              </a:defRPr>
            </a:lvl6pPr>
            <a:lvl7pPr algn="r">
              <a:buClrTx/>
              <a:defRPr b="0" i="1" baseline="0">
                <a:solidFill>
                  <a:schemeClr val="tx1"/>
                </a:solidFill>
                <a:latin typeface="Times New Roman" pitchFamily="18" charset="0"/>
                <a:cs typeface="Times New Roman" pitchFamily="18" charset="0"/>
              </a:defRPr>
            </a:lvl7pPr>
            <a:lvl8pPr algn="r">
              <a:buClrTx/>
              <a:defRPr b="0" i="1" baseline="0">
                <a:solidFill>
                  <a:schemeClr val="tx1"/>
                </a:solidFill>
                <a:latin typeface="Times New Roman" pitchFamily="18" charset="0"/>
                <a:cs typeface="Times New Roman" pitchFamily="18" charset="0"/>
              </a:defRPr>
            </a:lvl8pPr>
            <a:lvl9pPr algn="r">
              <a:buClrTx/>
              <a:defRPr b="0" i="1" baseline="0">
                <a:solidFill>
                  <a:schemeClr val="tx1"/>
                </a:solidFill>
                <a:latin typeface="Times New Roman" pitchFamily="18" charset="0"/>
                <a:cs typeface="Times New Roman" pitchFamily="18" charset="0"/>
              </a:defRPr>
            </a:lvl9pPr>
          </a:lstStyle>
          <a:p>
            <a:pPr lvl="0"/>
            <a:r>
              <a:rPr lang="en-US" dirty="0" smtClean="0"/>
              <a:t>Click to edit Master text styles</a:t>
            </a:r>
          </a:p>
        </p:txBody>
      </p:sp>
      <p:grpSp>
        <p:nvGrpSpPr>
          <p:cNvPr id="8" name="Group 7"/>
          <p:cNvGrpSpPr/>
          <p:nvPr userDrawn="1"/>
        </p:nvGrpSpPr>
        <p:grpSpPr bwMode="gray">
          <a:xfrm>
            <a:off x="175518" y="0"/>
            <a:ext cx="963613" cy="695325"/>
            <a:chOff x="175518" y="0"/>
            <a:chExt cx="963613" cy="695325"/>
          </a:xfrm>
        </p:grpSpPr>
        <p:sp>
          <p:nvSpPr>
            <p:cNvPr id="9" name="Freeform 6"/>
            <p:cNvSpPr>
              <a:spLocks noEditPoints="1"/>
            </p:cNvSpPr>
            <p:nvPr userDrawn="1"/>
          </p:nvSpPr>
          <p:spPr bwMode="gray">
            <a:xfrm>
              <a:off x="286643" y="215900"/>
              <a:ext cx="700088" cy="271463"/>
            </a:xfrm>
            <a:custGeom>
              <a:avLst/>
              <a:gdLst/>
              <a:ahLst/>
              <a:cxnLst>
                <a:cxn ang="0">
                  <a:pos x="6130" y="2584"/>
                </a:cxn>
                <a:cxn ang="0">
                  <a:pos x="6106" y="2594"/>
                </a:cxn>
                <a:cxn ang="0">
                  <a:pos x="5549" y="2661"/>
                </a:cxn>
                <a:cxn ang="0">
                  <a:pos x="5025" y="2423"/>
                </a:cxn>
                <a:cxn ang="0">
                  <a:pos x="4926" y="2101"/>
                </a:cxn>
                <a:cxn ang="0">
                  <a:pos x="4756" y="2101"/>
                </a:cxn>
                <a:cxn ang="0">
                  <a:pos x="4625" y="2625"/>
                </a:cxn>
                <a:cxn ang="0">
                  <a:pos x="4182" y="2625"/>
                </a:cxn>
                <a:cxn ang="0">
                  <a:pos x="4338" y="2101"/>
                </a:cxn>
                <a:cxn ang="0">
                  <a:pos x="4197" y="2101"/>
                </a:cxn>
                <a:cxn ang="0">
                  <a:pos x="3859" y="2625"/>
                </a:cxn>
                <a:cxn ang="0">
                  <a:pos x="3503" y="2625"/>
                </a:cxn>
                <a:cxn ang="0">
                  <a:pos x="3471" y="2101"/>
                </a:cxn>
                <a:cxn ang="0">
                  <a:pos x="3314" y="2101"/>
                </a:cxn>
                <a:cxn ang="0">
                  <a:pos x="3159" y="2625"/>
                </a:cxn>
                <a:cxn ang="0">
                  <a:pos x="2780" y="2625"/>
                </a:cxn>
                <a:cxn ang="0">
                  <a:pos x="2940" y="2101"/>
                </a:cxn>
                <a:cxn ang="0">
                  <a:pos x="2047" y="2101"/>
                </a:cxn>
                <a:cxn ang="0">
                  <a:pos x="2047" y="2093"/>
                </a:cxn>
                <a:cxn ang="0">
                  <a:pos x="1888" y="2626"/>
                </a:cxn>
                <a:cxn ang="0">
                  <a:pos x="1484" y="2626"/>
                </a:cxn>
                <a:cxn ang="0">
                  <a:pos x="1642" y="2101"/>
                </a:cxn>
                <a:cxn ang="0">
                  <a:pos x="1148" y="2101"/>
                </a:cxn>
                <a:cxn ang="0">
                  <a:pos x="1394" y="2626"/>
                </a:cxn>
                <a:cxn ang="0">
                  <a:pos x="927" y="2626"/>
                </a:cxn>
                <a:cxn ang="0">
                  <a:pos x="715" y="2101"/>
                </a:cxn>
                <a:cxn ang="0">
                  <a:pos x="588" y="2101"/>
                </a:cxn>
                <a:cxn ang="0">
                  <a:pos x="442" y="2583"/>
                </a:cxn>
                <a:cxn ang="0">
                  <a:pos x="434" y="2626"/>
                </a:cxn>
                <a:cxn ang="0">
                  <a:pos x="0" y="2626"/>
                </a:cxn>
                <a:cxn ang="0">
                  <a:pos x="397" y="1303"/>
                </a:cxn>
                <a:cxn ang="0">
                  <a:pos x="397" y="0"/>
                </a:cxn>
                <a:cxn ang="0">
                  <a:pos x="1888" y="0"/>
                </a:cxn>
                <a:cxn ang="0">
                  <a:pos x="1888" y="1287"/>
                </a:cxn>
                <a:cxn ang="0">
                  <a:pos x="1944" y="1098"/>
                </a:cxn>
                <a:cxn ang="0">
                  <a:pos x="2047" y="1098"/>
                </a:cxn>
                <a:cxn ang="0">
                  <a:pos x="2047" y="0"/>
                </a:cxn>
                <a:cxn ang="0">
                  <a:pos x="3534" y="0"/>
                </a:cxn>
                <a:cxn ang="0">
                  <a:pos x="3534" y="1098"/>
                </a:cxn>
                <a:cxn ang="0">
                  <a:pos x="3694" y="1098"/>
                </a:cxn>
                <a:cxn ang="0">
                  <a:pos x="3694" y="0"/>
                </a:cxn>
                <a:cxn ang="0">
                  <a:pos x="5180" y="0"/>
                </a:cxn>
                <a:cxn ang="0">
                  <a:pos x="5180" y="1388"/>
                </a:cxn>
                <a:cxn ang="0">
                  <a:pos x="5340" y="1222"/>
                </a:cxn>
                <a:cxn ang="0">
                  <a:pos x="5340" y="0"/>
                </a:cxn>
                <a:cxn ang="0">
                  <a:pos x="6827" y="0"/>
                </a:cxn>
                <a:cxn ang="0">
                  <a:pos x="6827" y="2101"/>
                </a:cxn>
                <a:cxn ang="0">
                  <a:pos x="6266" y="2101"/>
                </a:cxn>
                <a:cxn ang="0">
                  <a:pos x="6130" y="2584"/>
                </a:cxn>
                <a:cxn ang="0">
                  <a:pos x="5342" y="2101"/>
                </a:cxn>
                <a:cxn ang="0">
                  <a:pos x="5386" y="2264"/>
                </a:cxn>
                <a:cxn ang="0">
                  <a:pos x="5610" y="2349"/>
                </a:cxn>
                <a:cxn ang="0">
                  <a:pos x="5788" y="2330"/>
                </a:cxn>
                <a:cxn ang="0">
                  <a:pos x="5861" y="2101"/>
                </a:cxn>
                <a:cxn ang="0">
                  <a:pos x="5342" y="2101"/>
                </a:cxn>
              </a:cxnLst>
              <a:rect l="0" t="0" r="r" b="b"/>
              <a:pathLst>
                <a:path w="6827" h="2661">
                  <a:moveTo>
                    <a:pt x="6130" y="2584"/>
                  </a:moveTo>
                  <a:cubicBezTo>
                    <a:pt x="6106" y="2594"/>
                    <a:pt x="6106" y="2594"/>
                    <a:pt x="6106" y="2594"/>
                  </a:cubicBezTo>
                  <a:cubicBezTo>
                    <a:pt x="6010" y="2632"/>
                    <a:pt x="5728" y="2661"/>
                    <a:pt x="5549" y="2661"/>
                  </a:cubicBezTo>
                  <a:cubicBezTo>
                    <a:pt x="5381" y="2661"/>
                    <a:pt x="5156" y="2599"/>
                    <a:pt x="5025" y="2423"/>
                  </a:cubicBezTo>
                  <a:cubicBezTo>
                    <a:pt x="4975" y="2355"/>
                    <a:pt x="4927" y="2250"/>
                    <a:pt x="4926" y="2101"/>
                  </a:cubicBezTo>
                  <a:cubicBezTo>
                    <a:pt x="4756" y="2101"/>
                    <a:pt x="4756" y="2101"/>
                    <a:pt x="4756" y="2101"/>
                  </a:cubicBezTo>
                  <a:cubicBezTo>
                    <a:pt x="4625" y="2625"/>
                    <a:pt x="4625" y="2625"/>
                    <a:pt x="4625" y="2625"/>
                  </a:cubicBezTo>
                  <a:cubicBezTo>
                    <a:pt x="4182" y="2625"/>
                    <a:pt x="4182" y="2625"/>
                    <a:pt x="4182" y="2625"/>
                  </a:cubicBezTo>
                  <a:cubicBezTo>
                    <a:pt x="4338" y="2101"/>
                    <a:pt x="4338" y="2101"/>
                    <a:pt x="4338" y="2101"/>
                  </a:cubicBezTo>
                  <a:cubicBezTo>
                    <a:pt x="4197" y="2101"/>
                    <a:pt x="4197" y="2101"/>
                    <a:pt x="4197" y="2101"/>
                  </a:cubicBezTo>
                  <a:cubicBezTo>
                    <a:pt x="3859" y="2625"/>
                    <a:pt x="3859" y="2625"/>
                    <a:pt x="3859" y="2625"/>
                  </a:cubicBezTo>
                  <a:cubicBezTo>
                    <a:pt x="3503" y="2625"/>
                    <a:pt x="3503" y="2625"/>
                    <a:pt x="3503" y="2625"/>
                  </a:cubicBezTo>
                  <a:cubicBezTo>
                    <a:pt x="3471" y="2101"/>
                    <a:pt x="3471" y="2101"/>
                    <a:pt x="3471" y="2101"/>
                  </a:cubicBezTo>
                  <a:cubicBezTo>
                    <a:pt x="3314" y="2101"/>
                    <a:pt x="3314" y="2101"/>
                    <a:pt x="3314" y="2101"/>
                  </a:cubicBezTo>
                  <a:cubicBezTo>
                    <a:pt x="3159" y="2625"/>
                    <a:pt x="3159" y="2625"/>
                    <a:pt x="3159" y="2625"/>
                  </a:cubicBezTo>
                  <a:cubicBezTo>
                    <a:pt x="2780" y="2625"/>
                    <a:pt x="2780" y="2625"/>
                    <a:pt x="2780" y="2625"/>
                  </a:cubicBezTo>
                  <a:cubicBezTo>
                    <a:pt x="2940" y="2101"/>
                    <a:pt x="2940" y="2101"/>
                    <a:pt x="2940" y="2101"/>
                  </a:cubicBezTo>
                  <a:cubicBezTo>
                    <a:pt x="2047" y="2101"/>
                    <a:pt x="2047" y="2101"/>
                    <a:pt x="2047" y="2101"/>
                  </a:cubicBezTo>
                  <a:cubicBezTo>
                    <a:pt x="2047" y="2093"/>
                    <a:pt x="2047" y="2093"/>
                    <a:pt x="2047" y="2093"/>
                  </a:cubicBezTo>
                  <a:cubicBezTo>
                    <a:pt x="1888" y="2626"/>
                    <a:pt x="1888" y="2626"/>
                    <a:pt x="1888" y="2626"/>
                  </a:cubicBezTo>
                  <a:cubicBezTo>
                    <a:pt x="1484" y="2626"/>
                    <a:pt x="1484" y="2626"/>
                    <a:pt x="1484" y="2626"/>
                  </a:cubicBezTo>
                  <a:cubicBezTo>
                    <a:pt x="1642" y="2101"/>
                    <a:pt x="1642" y="2101"/>
                    <a:pt x="1642" y="2101"/>
                  </a:cubicBezTo>
                  <a:cubicBezTo>
                    <a:pt x="1148" y="2101"/>
                    <a:pt x="1148" y="2101"/>
                    <a:pt x="1148" y="2101"/>
                  </a:cubicBezTo>
                  <a:cubicBezTo>
                    <a:pt x="1394" y="2626"/>
                    <a:pt x="1394" y="2626"/>
                    <a:pt x="1394" y="2626"/>
                  </a:cubicBezTo>
                  <a:cubicBezTo>
                    <a:pt x="927" y="2626"/>
                    <a:pt x="927" y="2626"/>
                    <a:pt x="927" y="2626"/>
                  </a:cubicBezTo>
                  <a:cubicBezTo>
                    <a:pt x="715" y="2101"/>
                    <a:pt x="715" y="2101"/>
                    <a:pt x="715" y="2101"/>
                  </a:cubicBezTo>
                  <a:cubicBezTo>
                    <a:pt x="588" y="2101"/>
                    <a:pt x="588" y="2101"/>
                    <a:pt x="588" y="2101"/>
                  </a:cubicBezTo>
                  <a:cubicBezTo>
                    <a:pt x="509" y="2359"/>
                    <a:pt x="447" y="2567"/>
                    <a:pt x="442" y="2583"/>
                  </a:cubicBezTo>
                  <a:cubicBezTo>
                    <a:pt x="434" y="2626"/>
                    <a:pt x="434" y="2626"/>
                    <a:pt x="434" y="2626"/>
                  </a:cubicBezTo>
                  <a:cubicBezTo>
                    <a:pt x="0" y="2626"/>
                    <a:pt x="0" y="2626"/>
                    <a:pt x="0" y="2626"/>
                  </a:cubicBezTo>
                  <a:cubicBezTo>
                    <a:pt x="397" y="1303"/>
                    <a:pt x="397" y="1303"/>
                    <a:pt x="397" y="1303"/>
                  </a:cubicBezTo>
                  <a:cubicBezTo>
                    <a:pt x="397" y="0"/>
                    <a:pt x="397" y="0"/>
                    <a:pt x="397" y="0"/>
                  </a:cubicBezTo>
                  <a:cubicBezTo>
                    <a:pt x="1888" y="0"/>
                    <a:pt x="1888" y="0"/>
                    <a:pt x="1888" y="0"/>
                  </a:cubicBezTo>
                  <a:cubicBezTo>
                    <a:pt x="1888" y="1287"/>
                    <a:pt x="1888" y="1287"/>
                    <a:pt x="1888" y="1287"/>
                  </a:cubicBezTo>
                  <a:cubicBezTo>
                    <a:pt x="1944" y="1098"/>
                    <a:pt x="1944" y="1098"/>
                    <a:pt x="1944" y="1098"/>
                  </a:cubicBezTo>
                  <a:cubicBezTo>
                    <a:pt x="2047" y="1098"/>
                    <a:pt x="2047" y="1098"/>
                    <a:pt x="2047" y="1098"/>
                  </a:cubicBezTo>
                  <a:cubicBezTo>
                    <a:pt x="2047" y="0"/>
                    <a:pt x="2047" y="0"/>
                    <a:pt x="2047" y="0"/>
                  </a:cubicBezTo>
                  <a:cubicBezTo>
                    <a:pt x="3534" y="0"/>
                    <a:pt x="3534" y="0"/>
                    <a:pt x="3534" y="0"/>
                  </a:cubicBezTo>
                  <a:cubicBezTo>
                    <a:pt x="3534" y="1098"/>
                    <a:pt x="3534" y="1098"/>
                    <a:pt x="3534" y="1098"/>
                  </a:cubicBezTo>
                  <a:cubicBezTo>
                    <a:pt x="3694" y="1098"/>
                    <a:pt x="3694" y="1098"/>
                    <a:pt x="3694" y="1098"/>
                  </a:cubicBezTo>
                  <a:cubicBezTo>
                    <a:pt x="3694" y="0"/>
                    <a:pt x="3694" y="0"/>
                    <a:pt x="3694" y="0"/>
                  </a:cubicBezTo>
                  <a:cubicBezTo>
                    <a:pt x="5180" y="0"/>
                    <a:pt x="5180" y="0"/>
                    <a:pt x="5180" y="0"/>
                  </a:cubicBezTo>
                  <a:cubicBezTo>
                    <a:pt x="5180" y="1388"/>
                    <a:pt x="5180" y="1388"/>
                    <a:pt x="5180" y="1388"/>
                  </a:cubicBezTo>
                  <a:cubicBezTo>
                    <a:pt x="5231" y="1319"/>
                    <a:pt x="5285" y="1264"/>
                    <a:pt x="5340" y="1222"/>
                  </a:cubicBezTo>
                  <a:cubicBezTo>
                    <a:pt x="5340" y="0"/>
                    <a:pt x="5340" y="0"/>
                    <a:pt x="5340" y="0"/>
                  </a:cubicBezTo>
                  <a:cubicBezTo>
                    <a:pt x="6827" y="0"/>
                    <a:pt x="6827" y="0"/>
                    <a:pt x="6827" y="0"/>
                  </a:cubicBezTo>
                  <a:cubicBezTo>
                    <a:pt x="6827" y="2101"/>
                    <a:pt x="6827" y="2101"/>
                    <a:pt x="6827" y="2101"/>
                  </a:cubicBezTo>
                  <a:cubicBezTo>
                    <a:pt x="6266" y="2101"/>
                    <a:pt x="6266" y="2101"/>
                    <a:pt x="6266" y="2101"/>
                  </a:cubicBezTo>
                  <a:lnTo>
                    <a:pt x="6130" y="2584"/>
                  </a:lnTo>
                  <a:close/>
                  <a:moveTo>
                    <a:pt x="5342" y="2101"/>
                  </a:moveTo>
                  <a:cubicBezTo>
                    <a:pt x="5344" y="2169"/>
                    <a:pt x="5356" y="2226"/>
                    <a:pt x="5386" y="2264"/>
                  </a:cubicBezTo>
                  <a:cubicBezTo>
                    <a:pt x="5429" y="2321"/>
                    <a:pt x="5503" y="2349"/>
                    <a:pt x="5610" y="2349"/>
                  </a:cubicBezTo>
                  <a:cubicBezTo>
                    <a:pt x="5728" y="2349"/>
                    <a:pt x="5773" y="2336"/>
                    <a:pt x="5788" y="2330"/>
                  </a:cubicBezTo>
                  <a:cubicBezTo>
                    <a:pt x="5861" y="2101"/>
                    <a:pt x="5861" y="2101"/>
                    <a:pt x="5861" y="2101"/>
                  </a:cubicBezTo>
                  <a:lnTo>
                    <a:pt x="5342" y="2101"/>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7"/>
            <p:cNvSpPr>
              <a:spLocks noEditPoints="1"/>
            </p:cNvSpPr>
            <p:nvPr userDrawn="1"/>
          </p:nvSpPr>
          <p:spPr bwMode="gray">
            <a:xfrm>
              <a:off x="294581" y="330200"/>
              <a:ext cx="650875" cy="152400"/>
            </a:xfrm>
            <a:custGeom>
              <a:avLst/>
              <a:gdLst/>
              <a:ahLst/>
              <a:cxnLst>
                <a:cxn ang="0">
                  <a:pos x="2581" y="459"/>
                </a:cxn>
                <a:cxn ang="0">
                  <a:pos x="2254" y="682"/>
                </a:cxn>
                <a:cxn ang="0">
                  <a:pos x="2000" y="681"/>
                </a:cxn>
                <a:cxn ang="0">
                  <a:pos x="2130" y="234"/>
                </a:cxn>
                <a:cxn ang="0">
                  <a:pos x="2581" y="459"/>
                </a:cxn>
                <a:cxn ang="0">
                  <a:pos x="749" y="30"/>
                </a:cxn>
                <a:cxn ang="0">
                  <a:pos x="427" y="30"/>
                </a:cxn>
                <a:cxn ang="0">
                  <a:pos x="0" y="1452"/>
                </a:cxn>
                <a:cxn ang="0">
                  <a:pos x="319" y="1452"/>
                </a:cxn>
                <a:cxn ang="0">
                  <a:pos x="749" y="30"/>
                </a:cxn>
                <a:cxn ang="0">
                  <a:pos x="1585" y="30"/>
                </a:cxn>
                <a:cxn ang="0">
                  <a:pos x="1194" y="30"/>
                </a:cxn>
                <a:cxn ang="0">
                  <a:pos x="571" y="658"/>
                </a:cxn>
                <a:cxn ang="0">
                  <a:pos x="571" y="657"/>
                </a:cxn>
                <a:cxn ang="0">
                  <a:pos x="571" y="658"/>
                </a:cxn>
                <a:cxn ang="0">
                  <a:pos x="571" y="658"/>
                </a:cxn>
                <a:cxn ang="0">
                  <a:pos x="571" y="658"/>
                </a:cxn>
                <a:cxn ang="0">
                  <a:pos x="571" y="658"/>
                </a:cxn>
                <a:cxn ang="0">
                  <a:pos x="571" y="658"/>
                </a:cxn>
                <a:cxn ang="0">
                  <a:pos x="892" y="1452"/>
                </a:cxn>
                <a:cxn ang="0">
                  <a:pos x="1239" y="1452"/>
                </a:cxn>
                <a:cxn ang="0">
                  <a:pos x="881" y="688"/>
                </a:cxn>
                <a:cxn ang="0">
                  <a:pos x="1585" y="30"/>
                </a:cxn>
                <a:cxn ang="0">
                  <a:pos x="2875" y="459"/>
                </a:cxn>
                <a:cxn ang="0">
                  <a:pos x="2275" y="30"/>
                </a:cxn>
                <a:cxn ang="0">
                  <a:pos x="1913" y="30"/>
                </a:cxn>
                <a:cxn ang="0">
                  <a:pos x="1484" y="1452"/>
                </a:cxn>
                <a:cxn ang="0">
                  <a:pos x="1777" y="1452"/>
                </a:cxn>
                <a:cxn ang="0">
                  <a:pos x="1945" y="890"/>
                </a:cxn>
                <a:cxn ang="0">
                  <a:pos x="2179" y="890"/>
                </a:cxn>
                <a:cxn ang="0">
                  <a:pos x="2875" y="459"/>
                </a:cxn>
                <a:cxn ang="0">
                  <a:pos x="4866" y="30"/>
                </a:cxn>
                <a:cxn ang="0">
                  <a:pos x="4400" y="30"/>
                </a:cxn>
                <a:cxn ang="0">
                  <a:pos x="3694" y="1259"/>
                </a:cxn>
                <a:cxn ang="0">
                  <a:pos x="3678" y="30"/>
                </a:cxn>
                <a:cxn ang="0">
                  <a:pos x="3216" y="30"/>
                </a:cxn>
                <a:cxn ang="0">
                  <a:pos x="2781" y="1451"/>
                </a:cxn>
                <a:cxn ang="0">
                  <a:pos x="3048" y="1451"/>
                </a:cxn>
                <a:cxn ang="0">
                  <a:pos x="3408" y="234"/>
                </a:cxn>
                <a:cxn ang="0">
                  <a:pos x="3482" y="1451"/>
                </a:cxn>
                <a:cxn ang="0">
                  <a:pos x="3758" y="1451"/>
                </a:cxn>
                <a:cxn ang="0">
                  <a:pos x="4544" y="234"/>
                </a:cxn>
                <a:cxn ang="0">
                  <a:pos x="4183" y="1451"/>
                </a:cxn>
                <a:cxn ang="0">
                  <a:pos x="4512" y="1451"/>
                </a:cxn>
                <a:cxn ang="0">
                  <a:pos x="4866" y="30"/>
                </a:cxn>
                <a:cxn ang="0">
                  <a:pos x="5792" y="0"/>
                </a:cxn>
                <a:cxn ang="0">
                  <a:pos x="4947" y="735"/>
                </a:cxn>
                <a:cxn ang="0">
                  <a:pos x="5478" y="1487"/>
                </a:cxn>
                <a:cxn ang="0">
                  <a:pos x="6015" y="1424"/>
                </a:cxn>
                <a:cxn ang="0">
                  <a:pos x="6217" y="706"/>
                </a:cxn>
                <a:cxn ang="0">
                  <a:pos x="5614" y="706"/>
                </a:cxn>
                <a:cxn ang="0">
                  <a:pos x="5547" y="920"/>
                </a:cxn>
                <a:cxn ang="0">
                  <a:pos x="5865" y="920"/>
                </a:cxn>
                <a:cxn ang="0">
                  <a:pos x="5766" y="1232"/>
                </a:cxn>
                <a:cxn ang="0">
                  <a:pos x="5540" y="1282"/>
                </a:cxn>
                <a:cxn ang="0">
                  <a:pos x="5254" y="727"/>
                </a:cxn>
                <a:cxn ang="0">
                  <a:pos x="5764" y="205"/>
                </a:cxn>
                <a:cxn ang="0">
                  <a:pos x="6001" y="451"/>
                </a:cxn>
                <a:cxn ang="0">
                  <a:pos x="5991" y="487"/>
                </a:cxn>
                <a:cxn ang="0">
                  <a:pos x="6284" y="487"/>
                </a:cxn>
                <a:cxn ang="0">
                  <a:pos x="5792" y="0"/>
                </a:cxn>
              </a:cxnLst>
              <a:rect l="0" t="0" r="r" b="b"/>
              <a:pathLst>
                <a:path w="6358" h="1487">
                  <a:moveTo>
                    <a:pt x="2581" y="459"/>
                  </a:moveTo>
                  <a:cubicBezTo>
                    <a:pt x="2533" y="604"/>
                    <a:pt x="2468" y="678"/>
                    <a:pt x="2254" y="682"/>
                  </a:cubicBezTo>
                  <a:cubicBezTo>
                    <a:pt x="2183" y="683"/>
                    <a:pt x="2106" y="681"/>
                    <a:pt x="2000" y="681"/>
                  </a:cubicBezTo>
                  <a:cubicBezTo>
                    <a:pt x="2130" y="234"/>
                    <a:pt x="2130" y="234"/>
                    <a:pt x="2130" y="234"/>
                  </a:cubicBezTo>
                  <a:cubicBezTo>
                    <a:pt x="2451" y="234"/>
                    <a:pt x="2665" y="208"/>
                    <a:pt x="2581" y="459"/>
                  </a:cubicBezTo>
                  <a:moveTo>
                    <a:pt x="749" y="30"/>
                  </a:moveTo>
                  <a:cubicBezTo>
                    <a:pt x="427" y="30"/>
                    <a:pt x="427" y="30"/>
                    <a:pt x="427" y="30"/>
                  </a:cubicBezTo>
                  <a:cubicBezTo>
                    <a:pt x="0" y="1452"/>
                    <a:pt x="0" y="1452"/>
                    <a:pt x="0" y="1452"/>
                  </a:cubicBezTo>
                  <a:cubicBezTo>
                    <a:pt x="319" y="1452"/>
                    <a:pt x="319" y="1452"/>
                    <a:pt x="319" y="1452"/>
                  </a:cubicBezTo>
                  <a:cubicBezTo>
                    <a:pt x="325" y="1422"/>
                    <a:pt x="749" y="30"/>
                    <a:pt x="749" y="30"/>
                  </a:cubicBezTo>
                  <a:moveTo>
                    <a:pt x="1585" y="30"/>
                  </a:moveTo>
                  <a:cubicBezTo>
                    <a:pt x="1194" y="30"/>
                    <a:pt x="1194" y="30"/>
                    <a:pt x="1194" y="30"/>
                  </a:cubicBezTo>
                  <a:cubicBezTo>
                    <a:pt x="571" y="658"/>
                    <a:pt x="571" y="658"/>
                    <a:pt x="571" y="658"/>
                  </a:cubicBezTo>
                  <a:cubicBezTo>
                    <a:pt x="571" y="657"/>
                    <a:pt x="571" y="657"/>
                    <a:pt x="571" y="657"/>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892" y="1452"/>
                    <a:pt x="892" y="1452"/>
                    <a:pt x="892" y="1452"/>
                  </a:cubicBezTo>
                  <a:cubicBezTo>
                    <a:pt x="1239" y="1452"/>
                    <a:pt x="1239" y="1452"/>
                    <a:pt x="1239" y="1452"/>
                  </a:cubicBezTo>
                  <a:cubicBezTo>
                    <a:pt x="881" y="688"/>
                    <a:pt x="881" y="688"/>
                    <a:pt x="881" y="688"/>
                  </a:cubicBezTo>
                  <a:lnTo>
                    <a:pt x="1585" y="30"/>
                  </a:lnTo>
                  <a:close/>
                  <a:moveTo>
                    <a:pt x="2875" y="459"/>
                  </a:moveTo>
                  <a:cubicBezTo>
                    <a:pt x="2956" y="21"/>
                    <a:pt x="2603" y="26"/>
                    <a:pt x="2275" y="30"/>
                  </a:cubicBezTo>
                  <a:cubicBezTo>
                    <a:pt x="1913" y="30"/>
                    <a:pt x="1913" y="30"/>
                    <a:pt x="1913" y="30"/>
                  </a:cubicBezTo>
                  <a:cubicBezTo>
                    <a:pt x="1484" y="1452"/>
                    <a:pt x="1484" y="1452"/>
                    <a:pt x="1484" y="1452"/>
                  </a:cubicBezTo>
                  <a:cubicBezTo>
                    <a:pt x="1777" y="1452"/>
                    <a:pt x="1777" y="1452"/>
                    <a:pt x="1777" y="1452"/>
                  </a:cubicBezTo>
                  <a:cubicBezTo>
                    <a:pt x="1945" y="890"/>
                    <a:pt x="1945" y="890"/>
                    <a:pt x="1945" y="890"/>
                  </a:cubicBezTo>
                  <a:cubicBezTo>
                    <a:pt x="2179" y="890"/>
                    <a:pt x="2179" y="890"/>
                    <a:pt x="2179" y="890"/>
                  </a:cubicBezTo>
                  <a:cubicBezTo>
                    <a:pt x="2633" y="890"/>
                    <a:pt x="2833" y="689"/>
                    <a:pt x="2875" y="459"/>
                  </a:cubicBezTo>
                  <a:moveTo>
                    <a:pt x="4866" y="30"/>
                  </a:moveTo>
                  <a:cubicBezTo>
                    <a:pt x="4400" y="30"/>
                    <a:pt x="4400" y="30"/>
                    <a:pt x="4400" y="30"/>
                  </a:cubicBezTo>
                  <a:cubicBezTo>
                    <a:pt x="3832" y="817"/>
                    <a:pt x="3694" y="1259"/>
                    <a:pt x="3694" y="1259"/>
                  </a:cubicBezTo>
                  <a:cubicBezTo>
                    <a:pt x="3749" y="759"/>
                    <a:pt x="3678" y="30"/>
                    <a:pt x="3678" y="30"/>
                  </a:cubicBezTo>
                  <a:cubicBezTo>
                    <a:pt x="3216" y="30"/>
                    <a:pt x="3216" y="30"/>
                    <a:pt x="3216" y="30"/>
                  </a:cubicBezTo>
                  <a:cubicBezTo>
                    <a:pt x="2781" y="1451"/>
                    <a:pt x="2781" y="1451"/>
                    <a:pt x="2781" y="1451"/>
                  </a:cubicBezTo>
                  <a:cubicBezTo>
                    <a:pt x="3048" y="1451"/>
                    <a:pt x="3048" y="1451"/>
                    <a:pt x="3048" y="1451"/>
                  </a:cubicBezTo>
                  <a:cubicBezTo>
                    <a:pt x="3408" y="234"/>
                    <a:pt x="3408" y="234"/>
                    <a:pt x="3408" y="234"/>
                  </a:cubicBezTo>
                  <a:cubicBezTo>
                    <a:pt x="3482" y="1451"/>
                    <a:pt x="3482" y="1451"/>
                    <a:pt x="3482" y="1451"/>
                  </a:cubicBezTo>
                  <a:cubicBezTo>
                    <a:pt x="3758" y="1451"/>
                    <a:pt x="3758" y="1451"/>
                    <a:pt x="3758" y="1451"/>
                  </a:cubicBezTo>
                  <a:cubicBezTo>
                    <a:pt x="4544" y="234"/>
                    <a:pt x="4544" y="234"/>
                    <a:pt x="4544" y="234"/>
                  </a:cubicBezTo>
                  <a:cubicBezTo>
                    <a:pt x="4183" y="1451"/>
                    <a:pt x="4183" y="1451"/>
                    <a:pt x="4183" y="1451"/>
                  </a:cubicBezTo>
                  <a:cubicBezTo>
                    <a:pt x="4512" y="1451"/>
                    <a:pt x="4512" y="1451"/>
                    <a:pt x="4512" y="1451"/>
                  </a:cubicBezTo>
                  <a:lnTo>
                    <a:pt x="4866" y="30"/>
                  </a:lnTo>
                  <a:close/>
                  <a:moveTo>
                    <a:pt x="5792" y="0"/>
                  </a:moveTo>
                  <a:cubicBezTo>
                    <a:pt x="5506" y="0"/>
                    <a:pt x="5151" y="64"/>
                    <a:pt x="4947" y="735"/>
                  </a:cubicBezTo>
                  <a:cubicBezTo>
                    <a:pt x="4777" y="1296"/>
                    <a:pt x="5191" y="1487"/>
                    <a:pt x="5478" y="1487"/>
                  </a:cubicBezTo>
                  <a:cubicBezTo>
                    <a:pt x="5667" y="1487"/>
                    <a:pt x="5935" y="1455"/>
                    <a:pt x="6015" y="1424"/>
                  </a:cubicBezTo>
                  <a:cubicBezTo>
                    <a:pt x="6217" y="706"/>
                    <a:pt x="6217" y="706"/>
                    <a:pt x="6217" y="706"/>
                  </a:cubicBezTo>
                  <a:cubicBezTo>
                    <a:pt x="5614" y="706"/>
                    <a:pt x="5614" y="706"/>
                    <a:pt x="5614" y="706"/>
                  </a:cubicBezTo>
                  <a:cubicBezTo>
                    <a:pt x="5547" y="920"/>
                    <a:pt x="5547" y="920"/>
                    <a:pt x="5547" y="920"/>
                  </a:cubicBezTo>
                  <a:cubicBezTo>
                    <a:pt x="5865" y="920"/>
                    <a:pt x="5865" y="920"/>
                    <a:pt x="5865" y="920"/>
                  </a:cubicBezTo>
                  <a:cubicBezTo>
                    <a:pt x="5766" y="1232"/>
                    <a:pt x="5766" y="1232"/>
                    <a:pt x="5766" y="1232"/>
                  </a:cubicBezTo>
                  <a:cubicBezTo>
                    <a:pt x="5766" y="1232"/>
                    <a:pt x="5779" y="1281"/>
                    <a:pt x="5540" y="1282"/>
                  </a:cubicBezTo>
                  <a:cubicBezTo>
                    <a:pt x="5238" y="1283"/>
                    <a:pt x="5155" y="1072"/>
                    <a:pt x="5254" y="727"/>
                  </a:cubicBezTo>
                  <a:cubicBezTo>
                    <a:pt x="5346" y="407"/>
                    <a:pt x="5493" y="192"/>
                    <a:pt x="5764" y="205"/>
                  </a:cubicBezTo>
                  <a:cubicBezTo>
                    <a:pt x="5947" y="214"/>
                    <a:pt x="6052" y="282"/>
                    <a:pt x="6001" y="451"/>
                  </a:cubicBezTo>
                  <a:cubicBezTo>
                    <a:pt x="5998" y="463"/>
                    <a:pt x="5996" y="477"/>
                    <a:pt x="5991" y="487"/>
                  </a:cubicBezTo>
                  <a:cubicBezTo>
                    <a:pt x="6284" y="487"/>
                    <a:pt x="6284" y="487"/>
                    <a:pt x="6284" y="487"/>
                  </a:cubicBezTo>
                  <a:cubicBezTo>
                    <a:pt x="6358" y="270"/>
                    <a:pt x="6210" y="0"/>
                    <a:pt x="5792" y="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8"/>
            <p:cNvSpPr>
              <a:spLocks noEditPoints="1"/>
            </p:cNvSpPr>
            <p:nvPr userDrawn="1"/>
          </p:nvSpPr>
          <p:spPr bwMode="gray">
            <a:xfrm>
              <a:off x="175518" y="0"/>
              <a:ext cx="963613" cy="695325"/>
            </a:xfrm>
            <a:custGeom>
              <a:avLst/>
              <a:gdLst/>
              <a:ahLst/>
              <a:cxnLst>
                <a:cxn ang="0">
                  <a:pos x="607" y="136"/>
                </a:cxn>
                <a:cxn ang="0">
                  <a:pos x="511" y="136"/>
                </a:cxn>
                <a:cxn ang="0">
                  <a:pos x="511" y="0"/>
                </a:cxn>
                <a:cxn ang="0">
                  <a:pos x="607" y="0"/>
                </a:cxn>
                <a:cxn ang="0">
                  <a:pos x="607" y="136"/>
                </a:cxn>
                <a:cxn ang="0">
                  <a:pos x="607" y="302"/>
                </a:cxn>
                <a:cxn ang="0">
                  <a:pos x="511" y="302"/>
                </a:cxn>
                <a:cxn ang="0">
                  <a:pos x="511" y="438"/>
                </a:cxn>
                <a:cxn ang="0">
                  <a:pos x="607" y="438"/>
                </a:cxn>
                <a:cxn ang="0">
                  <a:pos x="607" y="302"/>
                </a:cxn>
                <a:cxn ang="0">
                  <a:pos x="96" y="0"/>
                </a:cxn>
                <a:cxn ang="0">
                  <a:pos x="0" y="0"/>
                </a:cxn>
                <a:cxn ang="0">
                  <a:pos x="0" y="136"/>
                </a:cxn>
                <a:cxn ang="0">
                  <a:pos x="96" y="136"/>
                </a:cxn>
                <a:cxn ang="0">
                  <a:pos x="96" y="0"/>
                </a:cxn>
                <a:cxn ang="0">
                  <a:pos x="96" y="302"/>
                </a:cxn>
                <a:cxn ang="0">
                  <a:pos x="0" y="302"/>
                </a:cxn>
                <a:cxn ang="0">
                  <a:pos x="0" y="438"/>
                </a:cxn>
                <a:cxn ang="0">
                  <a:pos x="96" y="438"/>
                </a:cxn>
                <a:cxn ang="0">
                  <a:pos x="96" y="302"/>
                </a:cxn>
              </a:cxnLst>
              <a:rect l="0" t="0" r="r" b="b"/>
              <a:pathLst>
                <a:path w="607" h="438">
                  <a:moveTo>
                    <a:pt x="607" y="136"/>
                  </a:moveTo>
                  <a:lnTo>
                    <a:pt x="511" y="136"/>
                  </a:lnTo>
                  <a:lnTo>
                    <a:pt x="511" y="0"/>
                  </a:lnTo>
                  <a:lnTo>
                    <a:pt x="607" y="0"/>
                  </a:lnTo>
                  <a:lnTo>
                    <a:pt x="607" y="136"/>
                  </a:lnTo>
                  <a:close/>
                  <a:moveTo>
                    <a:pt x="607" y="302"/>
                  </a:moveTo>
                  <a:lnTo>
                    <a:pt x="511" y="302"/>
                  </a:lnTo>
                  <a:lnTo>
                    <a:pt x="511" y="438"/>
                  </a:lnTo>
                  <a:lnTo>
                    <a:pt x="607" y="438"/>
                  </a:lnTo>
                  <a:lnTo>
                    <a:pt x="607" y="302"/>
                  </a:lnTo>
                  <a:close/>
                  <a:moveTo>
                    <a:pt x="96" y="0"/>
                  </a:moveTo>
                  <a:lnTo>
                    <a:pt x="0" y="0"/>
                  </a:lnTo>
                  <a:lnTo>
                    <a:pt x="0" y="136"/>
                  </a:lnTo>
                  <a:lnTo>
                    <a:pt x="96" y="136"/>
                  </a:lnTo>
                  <a:lnTo>
                    <a:pt x="96" y="0"/>
                  </a:lnTo>
                  <a:close/>
                  <a:moveTo>
                    <a:pt x="96" y="302"/>
                  </a:moveTo>
                  <a:lnTo>
                    <a:pt x="0" y="302"/>
                  </a:lnTo>
                  <a:lnTo>
                    <a:pt x="0" y="438"/>
                  </a:lnTo>
                  <a:lnTo>
                    <a:pt x="96" y="438"/>
                  </a:lnTo>
                  <a:lnTo>
                    <a:pt x="96" y="302"/>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7" name="Text Placeholder 6"/>
          <p:cNvSpPr>
            <a:spLocks noGrp="1"/>
          </p:cNvSpPr>
          <p:nvPr>
            <p:ph type="body" sz="quarter" idx="10"/>
          </p:nvPr>
        </p:nvSpPr>
        <p:spPr bwMode="gray"/>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272480" y="1268760"/>
            <a:ext cx="4609083" cy="4896544"/>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9" name="Text Placeholder 6"/>
          <p:cNvSpPr>
            <a:spLocks noGrp="1"/>
          </p:cNvSpPr>
          <p:nvPr>
            <p:ph type="body" sz="quarter" idx="11"/>
          </p:nvPr>
        </p:nvSpPr>
        <p:spPr bwMode="gray">
          <a:xfrm>
            <a:off x="5023867" y="1268760"/>
            <a:ext cx="4609083" cy="4896544"/>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272480" y="1268760"/>
            <a:ext cx="4609083" cy="2376140"/>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9" name="Text Placeholder 6"/>
          <p:cNvSpPr>
            <a:spLocks noGrp="1"/>
          </p:cNvSpPr>
          <p:nvPr>
            <p:ph type="body" sz="quarter" idx="11"/>
          </p:nvPr>
        </p:nvSpPr>
        <p:spPr bwMode="gray">
          <a:xfrm>
            <a:off x="5023867" y="1268760"/>
            <a:ext cx="4609083" cy="2376140"/>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7" name="Text Placeholder 6"/>
          <p:cNvSpPr>
            <a:spLocks noGrp="1"/>
          </p:cNvSpPr>
          <p:nvPr>
            <p:ph type="body" sz="quarter" idx="12"/>
          </p:nvPr>
        </p:nvSpPr>
        <p:spPr bwMode="gray">
          <a:xfrm>
            <a:off x="272480" y="3789363"/>
            <a:ext cx="4609083" cy="2376140"/>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8" name="Text Placeholder 6"/>
          <p:cNvSpPr>
            <a:spLocks noGrp="1"/>
          </p:cNvSpPr>
          <p:nvPr>
            <p:ph type="body" sz="quarter" idx="13"/>
          </p:nvPr>
        </p:nvSpPr>
        <p:spPr bwMode="gray">
          <a:xfrm>
            <a:off x="5023867" y="3789363"/>
            <a:ext cx="4609083" cy="2376140"/>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ext Box 8"/>
          <p:cNvSpPr txBox="1">
            <a:spLocks noChangeArrowheads="1"/>
          </p:cNvSpPr>
          <p:nvPr/>
        </p:nvSpPr>
        <p:spPr bwMode="gray">
          <a:xfrm>
            <a:off x="272480" y="6381328"/>
            <a:ext cx="6120680" cy="257369"/>
          </a:xfrm>
          <a:prstGeom prst="rect">
            <a:avLst/>
          </a:prstGeom>
          <a:noFill/>
          <a:ln w="9525">
            <a:noFill/>
            <a:miter lim="800000"/>
            <a:headEnd/>
            <a:tailEnd/>
          </a:ln>
          <a:effectLst/>
        </p:spPr>
        <p:txBody>
          <a:bodyPr wrap="square" lIns="0" tIns="72000" rIns="0" bIns="0">
            <a:spAutoFit/>
          </a:bodyPr>
          <a:lstStyle/>
          <a:p>
            <a:pPr algn="l">
              <a:spcBef>
                <a:spcPct val="40000"/>
              </a:spcBef>
            </a:pPr>
            <a:r>
              <a:rPr lang="en-GB" sz="600" dirty="0" smtClean="0">
                <a:solidFill>
                  <a:srgbClr val="00338D"/>
                </a:solidFill>
                <a:latin typeface="+mn-lt"/>
              </a:rPr>
              <a:t>© 2011 KPMG Audit Plc, a UK public limited company, is a subsidiary of KPMG Europe LLP and a member firm of the KPMG network of independent member firms affiliated with KPMG International Cooperative, a Swiss entity. All rights reserved.</a:t>
            </a:r>
            <a:endParaRPr lang="en-GB" sz="600" dirty="0">
              <a:solidFill>
                <a:srgbClr val="00338D"/>
              </a:solidFill>
              <a:latin typeface="Arial"/>
            </a:endParaRPr>
          </a:p>
        </p:txBody>
      </p:sp>
      <p:grpSp>
        <p:nvGrpSpPr>
          <p:cNvPr id="26" name="Group 25"/>
          <p:cNvGrpSpPr>
            <a:grpSpLocks/>
          </p:cNvGrpSpPr>
          <p:nvPr/>
        </p:nvGrpSpPr>
        <p:grpSpPr bwMode="gray">
          <a:xfrm>
            <a:off x="273050" y="1268413"/>
            <a:ext cx="9359900" cy="4897437"/>
            <a:chOff x="272350" y="1268700"/>
            <a:chExt cx="9361300" cy="4896602"/>
          </a:xfrm>
        </p:grpSpPr>
        <p:sp>
          <p:nvSpPr>
            <p:cNvPr id="27" name="Rectangle 26"/>
            <p:cNvSpPr/>
            <p:nvPr userDrawn="1"/>
          </p:nvSpPr>
          <p:spPr bwMode="gray">
            <a:xfrm>
              <a:off x="272350" y="1268700"/>
              <a:ext cx="9361300" cy="4896602"/>
            </a:xfrm>
            <a:prstGeom prst="rect">
              <a:avLst/>
            </a:prstGeom>
            <a:no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a:solidFill>
                  <a:schemeClr val="tx1"/>
                </a:solidFill>
                <a:latin typeface="+mn-lt"/>
                <a:ea typeface="+mn-ea"/>
                <a:cs typeface="+mn-cs"/>
              </a:endParaRPr>
            </a:p>
          </p:txBody>
        </p:sp>
        <p:sp>
          <p:nvSpPr>
            <p:cNvPr id="28" name="Rectangle 27"/>
            <p:cNvSpPr/>
            <p:nvPr userDrawn="1"/>
          </p:nvSpPr>
          <p:spPr bwMode="gray">
            <a:xfrm>
              <a:off x="4881552" y="1268700"/>
              <a:ext cx="142896" cy="4896602"/>
            </a:xfrm>
            <a:prstGeom prst="rect">
              <a:avLst/>
            </a:prstGeom>
            <a:no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a:solidFill>
                  <a:schemeClr val="tx1"/>
                </a:solidFill>
                <a:latin typeface="+mn-lt"/>
                <a:ea typeface="+mn-ea"/>
                <a:cs typeface="+mn-cs"/>
              </a:endParaRPr>
            </a:p>
          </p:txBody>
        </p:sp>
        <p:sp>
          <p:nvSpPr>
            <p:cNvPr id="29" name="Rectangle 28"/>
            <p:cNvSpPr/>
            <p:nvPr userDrawn="1"/>
          </p:nvSpPr>
          <p:spPr bwMode="gray">
            <a:xfrm rot="5400000">
              <a:off x="4880780" y="-963649"/>
              <a:ext cx="144438" cy="9361300"/>
            </a:xfrm>
            <a:prstGeom prst="rect">
              <a:avLst/>
            </a:prstGeom>
            <a:no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a:solidFill>
                  <a:schemeClr val="tx1"/>
                </a:solidFill>
                <a:latin typeface="+mn-lt"/>
                <a:ea typeface="+mn-ea"/>
                <a:cs typeface="+mn-cs"/>
              </a:endParaRPr>
            </a:p>
          </p:txBody>
        </p:sp>
        <p:sp>
          <p:nvSpPr>
            <p:cNvPr id="30" name="Rectangle 29"/>
            <p:cNvSpPr/>
            <p:nvPr userDrawn="1"/>
          </p:nvSpPr>
          <p:spPr bwMode="gray">
            <a:xfrm>
              <a:off x="2504709" y="1268700"/>
              <a:ext cx="144485" cy="4896602"/>
            </a:xfrm>
            <a:prstGeom prst="rect">
              <a:avLst/>
            </a:prstGeom>
            <a:no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a:solidFill>
                  <a:schemeClr val="tx1"/>
                </a:solidFill>
                <a:latin typeface="+mn-lt"/>
                <a:ea typeface="+mn-ea"/>
                <a:cs typeface="+mn-cs"/>
              </a:endParaRPr>
            </a:p>
          </p:txBody>
        </p:sp>
        <p:sp>
          <p:nvSpPr>
            <p:cNvPr id="31" name="Rectangle 30"/>
            <p:cNvSpPr/>
            <p:nvPr userDrawn="1"/>
          </p:nvSpPr>
          <p:spPr bwMode="gray">
            <a:xfrm>
              <a:off x="7256808" y="1268700"/>
              <a:ext cx="144484" cy="4896602"/>
            </a:xfrm>
            <a:prstGeom prst="rect">
              <a:avLst/>
            </a:prstGeom>
            <a:no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a:solidFill>
                  <a:schemeClr val="tx1"/>
                </a:solidFill>
                <a:latin typeface="+mn-lt"/>
                <a:ea typeface="+mn-ea"/>
                <a:cs typeface="+mn-cs"/>
              </a:endParaRPr>
            </a:p>
          </p:txBody>
        </p:sp>
      </p:grpSp>
      <p:sp>
        <p:nvSpPr>
          <p:cNvPr id="38" name="Freeform 23"/>
          <p:cNvSpPr>
            <a:spLocks noChangeAspect="1" noEditPoints="1"/>
          </p:cNvSpPr>
          <p:nvPr/>
        </p:nvSpPr>
        <p:spPr bwMode="gray">
          <a:xfrm>
            <a:off x="0" y="0"/>
            <a:ext cx="9904413" cy="1052513"/>
          </a:xfrm>
          <a:custGeom>
            <a:avLst/>
            <a:gdLst/>
            <a:ahLst/>
            <a:cxnLst>
              <a:cxn ang="0">
                <a:pos x="6239" y="0"/>
              </a:cxn>
              <a:cxn ang="0">
                <a:pos x="0" y="0"/>
              </a:cxn>
              <a:cxn ang="0">
                <a:pos x="0" y="663"/>
              </a:cxn>
              <a:cxn ang="0">
                <a:pos x="6067" y="663"/>
              </a:cxn>
              <a:cxn ang="0">
                <a:pos x="6239" y="0"/>
              </a:cxn>
              <a:cxn ang="0">
                <a:pos x="6239" y="0"/>
              </a:cxn>
              <a:cxn ang="0">
                <a:pos x="6239" y="0"/>
              </a:cxn>
            </a:cxnLst>
            <a:rect l="0" t="0" r="r" b="b"/>
            <a:pathLst>
              <a:path w="6239" h="663">
                <a:moveTo>
                  <a:pt x="6239" y="0"/>
                </a:moveTo>
                <a:lnTo>
                  <a:pt x="0" y="0"/>
                </a:lnTo>
                <a:lnTo>
                  <a:pt x="0" y="663"/>
                </a:lnTo>
                <a:lnTo>
                  <a:pt x="6067" y="663"/>
                </a:lnTo>
                <a:lnTo>
                  <a:pt x="6239" y="0"/>
                </a:lnTo>
                <a:close/>
                <a:moveTo>
                  <a:pt x="6239" y="0"/>
                </a:moveTo>
                <a:lnTo>
                  <a:pt x="623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US" sz="1800" kern="1200" dirty="0">
              <a:solidFill>
                <a:schemeClr val="tx1"/>
              </a:solidFill>
              <a:latin typeface="+mn-lt"/>
              <a:ea typeface="+mn-ea"/>
              <a:cs typeface="+mn-cs"/>
            </a:endParaRPr>
          </a:p>
        </p:txBody>
      </p:sp>
      <p:sp>
        <p:nvSpPr>
          <p:cNvPr id="56" name="Text Placeholder 55"/>
          <p:cNvSpPr>
            <a:spLocks noGrp="1"/>
          </p:cNvSpPr>
          <p:nvPr>
            <p:ph type="body" idx="1"/>
          </p:nvPr>
        </p:nvSpPr>
        <p:spPr bwMode="gray">
          <a:xfrm>
            <a:off x="272480" y="1268760"/>
            <a:ext cx="9361040" cy="4896544"/>
          </a:xfrm>
          <a:prstGeom prst="rect">
            <a:avLst/>
          </a:prstGeom>
        </p:spPr>
        <p:txBody>
          <a:bodyPr vert="horz" lIns="0" tIns="0" rIns="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
        <p:nvSpPr>
          <p:cNvPr id="55" name="Title Placeholder 54"/>
          <p:cNvSpPr>
            <a:spLocks noGrp="1"/>
          </p:cNvSpPr>
          <p:nvPr>
            <p:ph type="title"/>
          </p:nvPr>
        </p:nvSpPr>
        <p:spPr bwMode="gray">
          <a:xfrm>
            <a:off x="272480" y="116632"/>
            <a:ext cx="9361040" cy="7920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lgn="l" rtl="0" eaLnBrk="1" fontAlgn="base" hangingPunct="1">
              <a:spcBef>
                <a:spcPct val="40000"/>
              </a:spcBef>
              <a:spcAft>
                <a:spcPct val="0"/>
              </a:spcAft>
            </a:pPr>
            <a:r>
              <a:rPr lang="en-GB" smtClean="0"/>
              <a:t>Click to edit Master title style</a:t>
            </a:r>
            <a:endParaRPr lang="en-GB" dirty="0"/>
          </a:p>
        </p:txBody>
      </p:sp>
      <p:sp>
        <p:nvSpPr>
          <p:cNvPr id="32" name="Line 10"/>
          <p:cNvSpPr>
            <a:spLocks noChangeShapeType="1"/>
          </p:cNvSpPr>
          <p:nvPr/>
        </p:nvSpPr>
        <p:spPr bwMode="gray">
          <a:xfrm>
            <a:off x="273050" y="6381328"/>
            <a:ext cx="9359900" cy="0"/>
          </a:xfrm>
          <a:prstGeom prst="line">
            <a:avLst/>
          </a:prstGeom>
          <a:noFill/>
          <a:ln w="3175">
            <a:solidFill>
              <a:srgbClr val="000000"/>
            </a:solidFill>
            <a:round/>
            <a:headEnd/>
            <a:tailEnd/>
          </a:ln>
        </p:spPr>
        <p:txBody>
          <a:bodyPr/>
          <a:lstStyle/>
          <a:p>
            <a:pPr algn="ctr">
              <a:spcBef>
                <a:spcPct val="50000"/>
              </a:spcBef>
              <a:defRPr/>
            </a:pPr>
            <a:endParaRPr lang="en-GB" dirty="0"/>
          </a:p>
        </p:txBody>
      </p:sp>
      <p:sp>
        <p:nvSpPr>
          <p:cNvPr id="34" name="Rectangle 33"/>
          <p:cNvSpPr/>
          <p:nvPr/>
        </p:nvSpPr>
        <p:spPr bwMode="gray">
          <a:xfrm>
            <a:off x="9129713" y="6381328"/>
            <a:ext cx="503237" cy="280987"/>
          </a:xfrm>
          <a:prstGeom prst="rect">
            <a:avLst/>
          </a:prstGeom>
          <a:ln>
            <a:miter lim="800000"/>
            <a:headEnd/>
            <a:tailEnd/>
          </a:ln>
        </p:spPr>
        <p:txBody>
          <a:bodyPr lIns="72000" tIns="72000" rIns="0" bIns="0"/>
          <a:lstStyle/>
          <a:p>
            <a:pPr algn="r">
              <a:spcBef>
                <a:spcPct val="40000"/>
              </a:spcBef>
              <a:defRPr/>
            </a:pPr>
            <a:fld id="{6BA71C0A-9F0F-41ED-AE97-DBF05B351E59}" type="slidenum">
              <a:rPr lang="en-GB" sz="900">
                <a:solidFill>
                  <a:srgbClr val="00338D"/>
                </a:solidFill>
                <a:latin typeface="Arial"/>
              </a:rPr>
              <a:pPr algn="r">
                <a:spcBef>
                  <a:spcPct val="40000"/>
                </a:spcBef>
                <a:defRPr/>
              </a:pPr>
              <a:t>‹#›</a:t>
            </a:fld>
            <a:endParaRPr lang="en-GB" sz="900" dirty="0">
              <a:solidFill>
                <a:srgbClr val="00338D"/>
              </a:solidFill>
              <a:latin typeface="Arial"/>
            </a:endParaRPr>
          </a:p>
        </p:txBody>
      </p:sp>
      <p:grpSp>
        <p:nvGrpSpPr>
          <p:cNvPr id="20" name="Group 19"/>
          <p:cNvGrpSpPr/>
          <p:nvPr/>
        </p:nvGrpSpPr>
        <p:grpSpPr bwMode="gray">
          <a:xfrm>
            <a:off x="1" y="1052736"/>
            <a:ext cx="9905999" cy="5328591"/>
            <a:chOff x="1" y="1052736"/>
            <a:chExt cx="9905999" cy="5328591"/>
          </a:xfrm>
          <a:noFill/>
        </p:grpSpPr>
        <p:sp>
          <p:nvSpPr>
            <p:cNvPr id="16" name="Rectangle 22"/>
            <p:cNvSpPr>
              <a:spLocks noChangeArrowheads="1"/>
            </p:cNvSpPr>
            <p:nvPr/>
          </p:nvSpPr>
          <p:spPr bwMode="gray">
            <a:xfrm>
              <a:off x="9633520" y="3680619"/>
              <a:ext cx="272480" cy="73025"/>
            </a:xfrm>
            <a:prstGeom prst="rect">
              <a:avLst/>
            </a:prstGeom>
            <a:grpFill/>
            <a:ln w="9525" algn="ctr">
              <a:noFill/>
              <a:miter lim="800000"/>
              <a:headEnd/>
              <a:tailEnd/>
            </a:ln>
            <a:effectLst/>
          </p:spPr>
          <p:txBody>
            <a:bodyPr/>
            <a:lstStyle/>
            <a:p>
              <a:endParaRPr lang="en-GB" dirty="0"/>
            </a:p>
          </p:txBody>
        </p:sp>
        <p:sp>
          <p:nvSpPr>
            <p:cNvPr id="17" name="Rectangle 23"/>
            <p:cNvSpPr>
              <a:spLocks noChangeArrowheads="1"/>
            </p:cNvSpPr>
            <p:nvPr/>
          </p:nvSpPr>
          <p:spPr bwMode="gray">
            <a:xfrm>
              <a:off x="1" y="3680619"/>
              <a:ext cx="272480" cy="73025"/>
            </a:xfrm>
            <a:prstGeom prst="rect">
              <a:avLst/>
            </a:prstGeom>
            <a:grpFill/>
            <a:ln w="9525" algn="ctr">
              <a:noFill/>
              <a:miter lim="800000"/>
              <a:headEnd/>
              <a:tailEnd/>
            </a:ln>
            <a:effectLst/>
          </p:spPr>
          <p:txBody>
            <a:bodyPr/>
            <a:lstStyle/>
            <a:p>
              <a:endParaRPr lang="en-GB" dirty="0"/>
            </a:p>
          </p:txBody>
        </p:sp>
        <p:sp>
          <p:nvSpPr>
            <p:cNvPr id="18" name="Rectangle 24"/>
            <p:cNvSpPr>
              <a:spLocks noChangeArrowheads="1"/>
            </p:cNvSpPr>
            <p:nvPr/>
          </p:nvSpPr>
          <p:spPr bwMode="gray">
            <a:xfrm rot="16200000">
              <a:off x="4845050" y="1124173"/>
              <a:ext cx="215900" cy="73025"/>
            </a:xfrm>
            <a:prstGeom prst="rect">
              <a:avLst/>
            </a:prstGeom>
            <a:grpFill/>
            <a:ln w="9525" algn="ctr">
              <a:noFill/>
              <a:miter lim="800000"/>
              <a:headEnd/>
              <a:tailEnd/>
            </a:ln>
            <a:effectLst/>
          </p:spPr>
          <p:txBody>
            <a:bodyPr/>
            <a:lstStyle/>
            <a:p>
              <a:endParaRPr lang="en-GB" dirty="0"/>
            </a:p>
          </p:txBody>
        </p:sp>
        <p:sp>
          <p:nvSpPr>
            <p:cNvPr id="19" name="Rectangle 34"/>
            <p:cNvSpPr>
              <a:spLocks noChangeArrowheads="1"/>
            </p:cNvSpPr>
            <p:nvPr/>
          </p:nvSpPr>
          <p:spPr bwMode="gray">
            <a:xfrm rot="16200000">
              <a:off x="4844989" y="6236803"/>
              <a:ext cx="216023" cy="73025"/>
            </a:xfrm>
            <a:prstGeom prst="rect">
              <a:avLst/>
            </a:prstGeom>
            <a:grpFill/>
            <a:ln w="9525" algn="ctr">
              <a:noFill/>
              <a:miter lim="800000"/>
              <a:headEnd/>
              <a:tailEnd/>
            </a:ln>
            <a:effectLst/>
          </p:spPr>
          <p:txBody>
            <a:bodyPr/>
            <a:lstStyle/>
            <a:p>
              <a:endParaRPr lang="en-GB" dirty="0"/>
            </a:p>
          </p:txBody>
        </p:sp>
      </p:grpSp>
    </p:spTree>
  </p:cSld>
  <p:clrMap bg1="lt1" tx1="dk1" bg2="lt2" tx2="dk2" accent1="accent1" accent2="accent2" accent3="accent3" accent4="accent4" accent5="accent5" accent6="accent6" hlink="hlink" folHlink="folHlink"/>
  <p:sldLayoutIdLst>
    <p:sldLayoutId id="2147483769" r:id="rId1"/>
    <p:sldLayoutId id="2147483786" r:id="rId2"/>
    <p:sldLayoutId id="2147483787" r:id="rId3"/>
    <p:sldLayoutId id="2147483788" r:id="rId4"/>
    <p:sldLayoutId id="2147483789" r:id="rId5"/>
    <p:sldLayoutId id="2147483790" r:id="rId6"/>
    <p:sldLayoutId id="2147483775" r:id="rId7"/>
    <p:sldLayoutId id="2147483776" r:id="rId8"/>
    <p:sldLayoutId id="2147483791" r:id="rId9"/>
    <p:sldLayoutId id="2147483792" r:id="rId10"/>
    <p:sldLayoutId id="2147483793" r:id="rId11"/>
    <p:sldLayoutId id="2147483785" r:id="rId12"/>
    <p:sldLayoutId id="2147483794" r:id="rId13"/>
    <p:sldLayoutId id="2147483777" r:id="rId14"/>
    <p:sldLayoutId id="2147483778" r:id="rId15"/>
    <p:sldLayoutId id="2147483795" r:id="rId16"/>
    <p:sldLayoutId id="2147483796" r:id="rId17"/>
    <p:sldLayoutId id="2147483797" r:id="rId18"/>
    <p:sldLayoutId id="2147483798" r:id="rId19"/>
    <p:sldLayoutId id="2147483799" r:id="rId20"/>
    <p:sldLayoutId id="2147483780" r:id="rId21"/>
    <p:sldLayoutId id="2147483779" r:id="rId22"/>
    <p:sldLayoutId id="2147483781" r:id="rId23"/>
    <p:sldLayoutId id="2147483800" r:id="rId24"/>
    <p:sldLayoutId id="2147483783" r:id="rId25"/>
    <p:sldLayoutId id="2147483784" r:id="rId26"/>
  </p:sldLayoutIdLst>
  <p:txStyles>
    <p:titleStyle>
      <a:lvl1pPr algn="l" defTabSz="914400" rtl="0" eaLnBrk="1" latinLnBrk="0" hangingPunct="1">
        <a:spcBef>
          <a:spcPct val="0"/>
        </a:spcBef>
        <a:buNone/>
        <a:defRPr lang="en-GB" sz="1800" b="1" kern="1200" noProof="0" dirty="0">
          <a:solidFill>
            <a:schemeClr val="bg1"/>
          </a:solidFill>
          <a:latin typeface="Arial"/>
          <a:ea typeface="+mj-ea"/>
          <a:cs typeface="+mj-cs"/>
        </a:defRPr>
      </a:lvl1pPr>
      <a:lvl2pPr eaLnBrk="1" hangingPunct="1">
        <a:defRPr lang="en-GB" sz="1800" b="1" kern="1200" noProof="0" dirty="0">
          <a:solidFill>
            <a:schemeClr val="bg1"/>
          </a:solidFill>
          <a:latin typeface="+mj-lt"/>
          <a:ea typeface="+mj-ea"/>
          <a:cs typeface="+mj-cs"/>
        </a:defRPr>
      </a:lvl2pPr>
      <a:lvl3pPr eaLnBrk="1" hangingPunct="1">
        <a:defRPr lang="en-GB" sz="1800" b="1" kern="1200" noProof="0" dirty="0">
          <a:solidFill>
            <a:schemeClr val="bg1"/>
          </a:solidFill>
          <a:latin typeface="+mj-lt"/>
          <a:ea typeface="+mj-ea"/>
          <a:cs typeface="+mj-cs"/>
        </a:defRPr>
      </a:lvl3pPr>
      <a:lvl4pPr eaLnBrk="1" hangingPunct="1">
        <a:defRPr lang="en-GB" sz="1800" b="1" kern="1200" noProof="0" dirty="0">
          <a:solidFill>
            <a:schemeClr val="bg1"/>
          </a:solidFill>
          <a:latin typeface="+mj-lt"/>
          <a:ea typeface="+mj-ea"/>
          <a:cs typeface="+mj-cs"/>
        </a:defRPr>
      </a:lvl4pPr>
      <a:lvl5pPr eaLnBrk="1" hangingPunct="1">
        <a:defRPr lang="en-GB" sz="1800" b="1" kern="1200" noProof="0" dirty="0">
          <a:solidFill>
            <a:schemeClr val="bg1"/>
          </a:solidFill>
          <a:latin typeface="+mj-lt"/>
          <a:ea typeface="+mj-ea"/>
          <a:cs typeface="+mj-cs"/>
        </a:defRPr>
      </a:lvl5pPr>
      <a:lvl6pPr eaLnBrk="1" hangingPunct="1">
        <a:defRPr lang="en-GB" sz="1800" b="1" kern="1200" noProof="0" dirty="0">
          <a:solidFill>
            <a:schemeClr val="bg1"/>
          </a:solidFill>
          <a:latin typeface="+mj-lt"/>
          <a:ea typeface="+mj-ea"/>
          <a:cs typeface="+mj-cs"/>
        </a:defRPr>
      </a:lvl6pPr>
      <a:lvl7pPr eaLnBrk="1" hangingPunct="1">
        <a:defRPr lang="en-GB" sz="1800" b="1" kern="1200" noProof="0" dirty="0">
          <a:solidFill>
            <a:schemeClr val="bg1"/>
          </a:solidFill>
          <a:latin typeface="+mj-lt"/>
          <a:ea typeface="+mj-ea"/>
          <a:cs typeface="+mj-cs"/>
        </a:defRPr>
      </a:lvl7pPr>
      <a:lvl8pPr eaLnBrk="1" hangingPunct="1">
        <a:defRPr lang="en-GB" sz="1800" b="1" kern="1200" noProof="0" dirty="0">
          <a:solidFill>
            <a:schemeClr val="bg1"/>
          </a:solidFill>
          <a:latin typeface="+mj-lt"/>
          <a:ea typeface="+mj-ea"/>
          <a:cs typeface="+mj-cs"/>
        </a:defRPr>
      </a:lvl8pPr>
      <a:lvl9pPr eaLnBrk="1" hangingPunct="1">
        <a:defRPr lang="en-GB" sz="1800" b="1" kern="1200" noProof="0" dirty="0">
          <a:solidFill>
            <a:schemeClr val="bg1"/>
          </a:solidFill>
          <a:latin typeface="+mj-lt"/>
          <a:ea typeface="+mj-ea"/>
          <a:cs typeface="+mj-cs"/>
        </a:defRPr>
      </a:lvl9pPr>
    </p:titleStyle>
    <p:body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44888" y="2492896"/>
            <a:ext cx="5760640" cy="2232248"/>
          </a:xfrm>
          <a:prstGeom prst="rect">
            <a:avLst/>
          </a:prstGeom>
        </p:spPr>
        <p:txBody>
          <a:bodyPr>
            <a:normAutofit/>
          </a:bodyPr>
          <a:lstStyle/>
          <a:p>
            <a:r>
              <a:rPr lang="en-GB" sz="2400" dirty="0"/>
              <a:t>C</a:t>
            </a:r>
            <a:r>
              <a:rPr lang="en-GB" sz="2400" dirty="0" smtClean="0"/>
              <a:t>ontrol </a:t>
            </a:r>
            <a:r>
              <a:rPr lang="en-GB" sz="2400" dirty="0"/>
              <a:t>of Substances </a:t>
            </a:r>
            <a:r>
              <a:rPr lang="en-GB" sz="2400" dirty="0" smtClean="0"/>
              <a:t/>
            </a:r>
            <a:br>
              <a:rPr lang="en-GB" sz="2400" dirty="0" smtClean="0"/>
            </a:br>
            <a:r>
              <a:rPr lang="en-GB" sz="2400" dirty="0" smtClean="0"/>
              <a:t>Hazardous </a:t>
            </a:r>
            <a:r>
              <a:rPr lang="en-GB" sz="2400" dirty="0"/>
              <a:t>to Health </a:t>
            </a:r>
            <a:r>
              <a:rPr lang="en-GB" sz="2400" dirty="0" smtClean="0"/>
              <a:t/>
            </a:r>
            <a:br>
              <a:rPr lang="en-GB" sz="2400" dirty="0" smtClean="0"/>
            </a:br>
            <a:r>
              <a:rPr lang="en-GB" sz="2400" dirty="0" smtClean="0"/>
              <a:t>(</a:t>
            </a:r>
            <a:r>
              <a:rPr lang="en-GB" sz="2400" dirty="0"/>
              <a:t>COSHH)</a:t>
            </a:r>
            <a:endParaRPr lang="en-GB" sz="2400" dirty="0">
              <a:latin typeface="Univers 45 Light" pitchFamily="2" charset="0"/>
            </a:endParaRPr>
          </a:p>
        </p:txBody>
      </p:sp>
      <p:sp>
        <p:nvSpPr>
          <p:cNvPr id="5" name="Subtitle 4"/>
          <p:cNvSpPr>
            <a:spLocks noGrp="1"/>
          </p:cNvSpPr>
          <p:nvPr>
            <p:ph type="body" sz="quarter" idx="10"/>
          </p:nvPr>
        </p:nvSpPr>
        <p:spPr>
          <a:prstGeom prst="rect">
            <a:avLst/>
          </a:prstGeom>
        </p:spPr>
        <p:txBody>
          <a:bodyPr/>
          <a:lstStyle/>
          <a:p>
            <a:pPr marL="0" indent="0">
              <a:tabLst>
                <a:tab pos="2603500" algn="l"/>
              </a:tabLst>
            </a:pPr>
            <a:r>
              <a:rPr lang="en-GB" dirty="0"/>
              <a:t>Loughborough University</a:t>
            </a:r>
          </a:p>
          <a:p>
            <a:pPr marL="0" indent="0">
              <a:tabLst>
                <a:tab pos="2603500" algn="l"/>
              </a:tabLst>
            </a:pPr>
            <a:r>
              <a:rPr lang="en-GB" dirty="0" smtClean="0"/>
              <a:t>DRAFT Internal </a:t>
            </a:r>
            <a:r>
              <a:rPr lang="en-GB" dirty="0"/>
              <a:t>Audit Report </a:t>
            </a:r>
            <a:r>
              <a:rPr lang="en-GB" dirty="0" smtClean="0"/>
              <a:t>12-11</a:t>
            </a:r>
            <a:endParaRPr lang="en-GB" dirty="0"/>
          </a:p>
        </p:txBody>
      </p:sp>
      <p:graphicFrame>
        <p:nvGraphicFramePr>
          <p:cNvPr id="7" name="Group 69"/>
          <p:cNvGraphicFramePr>
            <a:graphicFrameLocks noGrp="1"/>
          </p:cNvGraphicFramePr>
          <p:nvPr/>
        </p:nvGraphicFramePr>
        <p:xfrm>
          <a:off x="7770812" y="4003278"/>
          <a:ext cx="1862138" cy="577850"/>
        </p:xfrm>
        <a:graphic>
          <a:graphicData uri="http://schemas.openxmlformats.org/drawingml/2006/table">
            <a:tbl>
              <a:tblPr/>
              <a:tblGrid>
                <a:gridCol w="1862138"/>
              </a:tblGrid>
              <a:tr h="288925">
                <a:tc>
                  <a:txBody>
                    <a:bodyPr/>
                    <a:lstStyle/>
                    <a:p>
                      <a:pPr marL="0" marR="0" lvl="0" indent="0" algn="ctr" defTabSz="914400" rtl="0" eaLnBrk="1" fontAlgn="base" latinLnBrk="0" hangingPunct="1">
                        <a:lnSpc>
                          <a:spcPct val="90000"/>
                        </a:lnSpc>
                        <a:spcBef>
                          <a:spcPct val="0"/>
                        </a:spcBef>
                        <a:spcAft>
                          <a:spcPct val="50000"/>
                        </a:spcAft>
                        <a:buClr>
                          <a:schemeClr val="accent1"/>
                        </a:buClr>
                        <a:buSzPct val="155000"/>
                        <a:buFont typeface="Wingdings" pitchFamily="2" charset="2"/>
                        <a:buNone/>
                        <a:tabLst/>
                      </a:pPr>
                      <a:r>
                        <a:rPr kumimoji="0" lang="en-GB" sz="1200" b="1" i="0" u="none" strike="noStrike" cap="none" normalizeH="0" baseline="0" dirty="0" smtClean="0">
                          <a:ln>
                            <a:noFill/>
                          </a:ln>
                          <a:solidFill>
                            <a:schemeClr val="bg1"/>
                          </a:solidFill>
                          <a:effectLst/>
                          <a:latin typeface="+mj-lt"/>
                          <a:cs typeface="Arial" charset="0"/>
                        </a:rPr>
                        <a:t>Overall report rating:</a:t>
                      </a:r>
                    </a:p>
                  </a:txBody>
                  <a:tcP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a:noFill/>
                    </a:lnB>
                    <a:lnTlToBr>
                      <a:noFill/>
                    </a:lnTlToBr>
                    <a:lnBlToTr>
                      <a:noFill/>
                    </a:lnBlToTr>
                    <a:noFill/>
                  </a:tcPr>
                </a:tc>
              </a:tr>
              <a:tr h="288925">
                <a:tc>
                  <a:txBody>
                    <a:bodyPr/>
                    <a:lstStyle/>
                    <a:p>
                      <a:pPr marL="0" marR="0" lvl="0" indent="0" algn="ctr" defTabSz="914400" rtl="0" eaLnBrk="1" fontAlgn="base" latinLnBrk="0" hangingPunct="1">
                        <a:lnSpc>
                          <a:spcPct val="90000"/>
                        </a:lnSpc>
                        <a:spcBef>
                          <a:spcPct val="0"/>
                        </a:spcBef>
                        <a:spcAft>
                          <a:spcPct val="50000"/>
                        </a:spcAft>
                        <a:buClr>
                          <a:schemeClr val="accent1"/>
                        </a:buClr>
                        <a:buSzPct val="155000"/>
                        <a:buFont typeface="Wingdings" pitchFamily="2" charset="2"/>
                        <a:buNone/>
                        <a:tabLst/>
                      </a:pPr>
                      <a:r>
                        <a:rPr kumimoji="0" lang="en-GB" sz="1200" b="1" i="0" u="none" strike="noStrike" cap="none" normalizeH="0" baseline="0" dirty="0" smtClean="0">
                          <a:ln>
                            <a:noFill/>
                          </a:ln>
                          <a:solidFill>
                            <a:schemeClr val="bg1"/>
                          </a:solidFill>
                          <a:effectLst/>
                          <a:latin typeface="+mj-lt"/>
                          <a:cs typeface="Arial" charset="0"/>
                        </a:rPr>
                        <a:t>MEDIUM</a:t>
                      </a:r>
                    </a:p>
                  </a:txBody>
                  <a:tcP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5">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Univers 45 Light" pitchFamily="2" charset="0"/>
              </a:rPr>
              <a:t>3. Findings and recommendations (continued)</a:t>
            </a:r>
            <a:endParaRPr lang="en-GB" dirty="0">
              <a:latin typeface="Univers 45 Light" pitchFamily="2" charset="0"/>
            </a:endParaRPr>
          </a:p>
        </p:txBody>
      </p:sp>
      <p:sp>
        <p:nvSpPr>
          <p:cNvPr id="9" name="Text Placeholder 8"/>
          <p:cNvSpPr>
            <a:spLocks noGrp="1"/>
          </p:cNvSpPr>
          <p:nvPr>
            <p:ph type="body" sz="quarter" idx="10"/>
          </p:nvPr>
        </p:nvSpPr>
        <p:spPr>
          <a:xfrm>
            <a:off x="272480" y="1124744"/>
            <a:ext cx="4392000" cy="5256584"/>
          </a:xfrm>
        </p:spPr>
        <p:txBody>
          <a:bodyPr>
            <a:normAutofit/>
          </a:bodyPr>
          <a:lstStyle/>
          <a:p>
            <a:pPr algn="just">
              <a:spcBef>
                <a:spcPts val="0"/>
              </a:spcBef>
              <a:spcAft>
                <a:spcPct val="50000"/>
              </a:spcAft>
              <a:buClr>
                <a:schemeClr val="accent1"/>
              </a:buClr>
              <a:buSzPct val="155000"/>
            </a:pPr>
            <a:r>
              <a:rPr lang="en-GB" sz="1100" dirty="0" smtClean="0">
                <a:solidFill>
                  <a:schemeClr val="accent4"/>
                </a:solidFill>
                <a:latin typeface="Univers 45 Light" pitchFamily="2" charset="0"/>
              </a:rPr>
              <a:t>3.3 Opportunity to improve the robustness </a:t>
            </a:r>
            <a:r>
              <a:rPr lang="en-GB" sz="1100" dirty="0">
                <a:solidFill>
                  <a:schemeClr val="accent4"/>
                </a:solidFill>
                <a:latin typeface="Univers 45 Light" pitchFamily="2" charset="0"/>
              </a:rPr>
              <a:t>of </a:t>
            </a:r>
            <a:r>
              <a:rPr lang="en-GB" sz="1100" dirty="0" smtClean="0">
                <a:solidFill>
                  <a:schemeClr val="accent4"/>
                </a:solidFill>
                <a:latin typeface="Univers 45 Light" pitchFamily="2" charset="0"/>
              </a:rPr>
              <a:t>the examination </a:t>
            </a:r>
            <a:r>
              <a:rPr lang="en-GB" sz="1100" dirty="0">
                <a:solidFill>
                  <a:schemeClr val="accent4"/>
                </a:solidFill>
                <a:latin typeface="Univers 45 Light" pitchFamily="2" charset="0"/>
              </a:rPr>
              <a:t>and testing </a:t>
            </a:r>
            <a:r>
              <a:rPr lang="en-GB" sz="1100" dirty="0" smtClean="0">
                <a:solidFill>
                  <a:schemeClr val="accent4"/>
                </a:solidFill>
                <a:latin typeface="Univers 45 Light" pitchFamily="2" charset="0"/>
              </a:rPr>
              <a:t>regime for Local </a:t>
            </a:r>
            <a:r>
              <a:rPr lang="en-GB" sz="1100" dirty="0">
                <a:solidFill>
                  <a:schemeClr val="accent4"/>
                </a:solidFill>
                <a:latin typeface="Univers 45 Light" pitchFamily="2" charset="0"/>
              </a:rPr>
              <a:t>Exhaust </a:t>
            </a:r>
            <a:r>
              <a:rPr lang="en-GB" sz="1100" dirty="0" smtClean="0">
                <a:solidFill>
                  <a:schemeClr val="accent4"/>
                </a:solidFill>
                <a:latin typeface="Univers 45 Light" pitchFamily="2" charset="0"/>
              </a:rPr>
              <a:t>Ventilation plant</a:t>
            </a:r>
          </a:p>
          <a:p>
            <a:pPr algn="just">
              <a:spcBef>
                <a:spcPts val="0"/>
              </a:spcBef>
              <a:spcAft>
                <a:spcPts val="600"/>
              </a:spcAft>
              <a:buClr>
                <a:schemeClr val="accent1"/>
              </a:buClr>
              <a:buSzPct val="155000"/>
            </a:pPr>
            <a:r>
              <a:rPr lang="en-GB" sz="1050" dirty="0">
                <a:solidFill>
                  <a:srgbClr val="FF0000"/>
                </a:solidFill>
                <a:latin typeface="Univers 45 Light" pitchFamily="2" charset="0"/>
              </a:rPr>
              <a:t>High Priority</a:t>
            </a:r>
          </a:p>
          <a:p>
            <a:pPr algn="just">
              <a:spcBef>
                <a:spcPts val="0"/>
              </a:spcBef>
              <a:spcAft>
                <a:spcPct val="50000"/>
              </a:spcAft>
              <a:buClr>
                <a:schemeClr val="accent1"/>
              </a:buClr>
              <a:buSzPct val="155000"/>
            </a:pPr>
            <a:r>
              <a:rPr lang="en-GB" b="0" dirty="0" smtClean="0">
                <a:solidFill>
                  <a:schemeClr val="tx1"/>
                </a:solidFill>
                <a:latin typeface="Univers 45 Light" pitchFamily="2" charset="0"/>
              </a:rPr>
              <a:t>Local </a:t>
            </a:r>
            <a:r>
              <a:rPr lang="en-GB" b="0" dirty="0">
                <a:solidFill>
                  <a:schemeClr val="tx1"/>
                </a:solidFill>
                <a:latin typeface="Univers 45 Light" pitchFamily="2" charset="0"/>
              </a:rPr>
              <a:t>Exhaust Ventilation (LEV</a:t>
            </a:r>
            <a:r>
              <a:rPr lang="en-GB" b="0" dirty="0" smtClean="0">
                <a:solidFill>
                  <a:schemeClr val="tx1"/>
                </a:solidFill>
                <a:latin typeface="Univers 45 Light" pitchFamily="2" charset="0"/>
              </a:rPr>
              <a:t>) is </a:t>
            </a:r>
            <a:r>
              <a:rPr lang="en-GB" b="0" dirty="0">
                <a:solidFill>
                  <a:schemeClr val="tx1"/>
                </a:solidFill>
                <a:latin typeface="Univers 45 Light" pitchFamily="2" charset="0"/>
              </a:rPr>
              <a:t>an engineering control </a:t>
            </a:r>
            <a:r>
              <a:rPr lang="en-GB" b="0" dirty="0" smtClean="0">
                <a:solidFill>
                  <a:schemeClr val="tx1"/>
                </a:solidFill>
                <a:latin typeface="Univers 45 Light" pitchFamily="2" charset="0"/>
              </a:rPr>
              <a:t>system used widely by Schools/Departments </a:t>
            </a:r>
            <a:r>
              <a:rPr lang="en-GB" b="0" dirty="0">
                <a:solidFill>
                  <a:schemeClr val="tx1"/>
                </a:solidFill>
                <a:latin typeface="Univers 45 Light" pitchFamily="2" charset="0"/>
              </a:rPr>
              <a:t>to reduce exposures to airborne contaminants such as dust, mist, fume, vapour or gas in </a:t>
            </a:r>
            <a:r>
              <a:rPr lang="en-GB" b="0" dirty="0" smtClean="0">
                <a:solidFill>
                  <a:schemeClr val="tx1"/>
                </a:solidFill>
                <a:latin typeface="Univers 45 Light" pitchFamily="2" charset="0"/>
              </a:rPr>
              <a:t>University laboratories</a:t>
            </a:r>
            <a:r>
              <a:rPr lang="en-GB" b="0" dirty="0">
                <a:solidFill>
                  <a:schemeClr val="tx1"/>
                </a:solidFill>
                <a:latin typeface="Univers 45 Light" pitchFamily="2" charset="0"/>
              </a:rPr>
              <a:t>. </a:t>
            </a:r>
            <a:r>
              <a:rPr lang="en-GB" b="0" dirty="0" smtClean="0">
                <a:solidFill>
                  <a:schemeClr val="tx1"/>
                </a:solidFill>
                <a:latin typeface="Univers 45 Light" pitchFamily="2" charset="0"/>
              </a:rPr>
              <a:t>Facilities </a:t>
            </a:r>
            <a:r>
              <a:rPr lang="en-GB" b="0" dirty="0">
                <a:solidFill>
                  <a:schemeClr val="tx1"/>
                </a:solidFill>
                <a:latin typeface="Univers 45 Light" pitchFamily="2" charset="0"/>
              </a:rPr>
              <a:t>Management </a:t>
            </a:r>
            <a:r>
              <a:rPr lang="en-GB" b="0" dirty="0" smtClean="0">
                <a:solidFill>
                  <a:schemeClr val="tx1"/>
                </a:solidFill>
                <a:latin typeface="Univers 45 Light" pitchFamily="2" charset="0"/>
              </a:rPr>
              <a:t>are </a:t>
            </a:r>
            <a:r>
              <a:rPr lang="en-GB" b="0" dirty="0">
                <a:solidFill>
                  <a:schemeClr val="tx1"/>
                </a:solidFill>
                <a:latin typeface="Univers 45 Light" pitchFamily="2" charset="0"/>
              </a:rPr>
              <a:t>responsible for ensuring plant are examined, tested and </a:t>
            </a:r>
            <a:r>
              <a:rPr lang="en-GB" b="0" dirty="0" smtClean="0">
                <a:solidFill>
                  <a:schemeClr val="tx1"/>
                </a:solidFill>
                <a:latin typeface="Univers 45 Light" pitchFamily="2" charset="0"/>
              </a:rPr>
              <a:t>maintained. </a:t>
            </a:r>
            <a:r>
              <a:rPr lang="en-GB" b="0" dirty="0">
                <a:solidFill>
                  <a:schemeClr val="tx1"/>
                </a:solidFill>
                <a:latin typeface="Univers 45 Light" pitchFamily="2" charset="0"/>
              </a:rPr>
              <a:t>Schools/Departments are responsible for ensuring </a:t>
            </a:r>
            <a:r>
              <a:rPr lang="en-GB" b="0" dirty="0" smtClean="0">
                <a:solidFill>
                  <a:schemeClr val="tx1"/>
                </a:solidFill>
                <a:latin typeface="Univers 45 Light" pitchFamily="2" charset="0"/>
              </a:rPr>
              <a:t>the LEV units are used correctly.</a:t>
            </a:r>
          </a:p>
          <a:p>
            <a:pPr algn="just">
              <a:spcAft>
                <a:spcPct val="50000"/>
              </a:spcAft>
              <a:buClr>
                <a:schemeClr val="accent1"/>
              </a:buClr>
              <a:buSzPct val="155000"/>
            </a:pPr>
            <a:r>
              <a:rPr lang="en-GB" b="0" dirty="0">
                <a:solidFill>
                  <a:schemeClr val="tx1"/>
                </a:solidFill>
                <a:latin typeface="Univers 45 Light" pitchFamily="2" charset="0"/>
              </a:rPr>
              <a:t>The </a:t>
            </a:r>
            <a:r>
              <a:rPr lang="en-GB" b="0" dirty="0" smtClean="0">
                <a:solidFill>
                  <a:schemeClr val="tx1"/>
                </a:solidFill>
                <a:latin typeface="Univers 45 Light" pitchFamily="2" charset="0"/>
              </a:rPr>
              <a:t>findings below identified weaknesses in existing </a:t>
            </a:r>
            <a:r>
              <a:rPr lang="en-GB" b="0" dirty="0">
                <a:solidFill>
                  <a:schemeClr val="tx1"/>
                </a:solidFill>
                <a:latin typeface="Univers 45 Light" pitchFamily="2" charset="0"/>
              </a:rPr>
              <a:t>procedures </a:t>
            </a:r>
            <a:r>
              <a:rPr lang="en-GB" b="0" dirty="0" smtClean="0">
                <a:solidFill>
                  <a:schemeClr val="tx1"/>
                </a:solidFill>
                <a:latin typeface="Univers 45 Light" pitchFamily="2" charset="0"/>
              </a:rPr>
              <a:t>to ensure all LEV units function correctly and pass the appropriate examination/testing. </a:t>
            </a:r>
          </a:p>
          <a:p>
            <a:pPr algn="just">
              <a:spcAft>
                <a:spcPct val="50000"/>
              </a:spcAft>
              <a:buClr>
                <a:schemeClr val="accent1"/>
              </a:buClr>
              <a:buSzPct val="155000"/>
            </a:pPr>
            <a:r>
              <a:rPr lang="en-US" b="0" dirty="0" smtClean="0">
                <a:solidFill>
                  <a:schemeClr val="tx1"/>
                </a:solidFill>
                <a:latin typeface="Univers 45 Light" pitchFamily="2" charset="0"/>
              </a:rPr>
              <a:t>The audit </a:t>
            </a:r>
            <a:r>
              <a:rPr lang="en-US" b="0" dirty="0">
                <a:solidFill>
                  <a:schemeClr val="tx1"/>
                </a:solidFill>
                <a:latin typeface="Univers 45 Light" pitchFamily="2" charset="0"/>
              </a:rPr>
              <a:t>has identified the following:</a:t>
            </a:r>
            <a:endParaRPr lang="en-GB" b="0" dirty="0">
              <a:solidFill>
                <a:schemeClr val="tx1"/>
              </a:solidFill>
              <a:latin typeface="Univers 45 Light" pitchFamily="2" charset="0"/>
            </a:endParaRPr>
          </a:p>
          <a:p>
            <a:pPr lvl="3" algn="just" fontAlgn="base">
              <a:spcBef>
                <a:spcPct val="0"/>
              </a:spcBef>
              <a:spcAft>
                <a:spcPct val="50000"/>
              </a:spcAft>
              <a:buClr>
                <a:srgbClr val="00338D"/>
              </a:buClr>
              <a:buSzPct val="115000"/>
              <a:buFont typeface="Wingdings" pitchFamily="2" charset="2"/>
              <a:buChar char="§"/>
            </a:pPr>
            <a:r>
              <a:rPr lang="en-GB" dirty="0" smtClean="0">
                <a:latin typeface="Univers 45 Light" pitchFamily="2" charset="0"/>
              </a:rPr>
              <a:t>Examination records from July/August 2010 indicate a number of units failed testing. The relevant records, held by Facilities Management, were not updated with details to confirm that appropriate corrective action had been taken to address the faults in a timely manner. </a:t>
            </a:r>
          </a:p>
          <a:p>
            <a:pPr lvl="3" algn="just" fontAlgn="base">
              <a:spcBef>
                <a:spcPct val="0"/>
              </a:spcBef>
              <a:spcAft>
                <a:spcPct val="50000"/>
              </a:spcAft>
              <a:buClr>
                <a:srgbClr val="00338D"/>
              </a:buClr>
              <a:buSzPct val="115000"/>
              <a:buFont typeface="Wingdings" pitchFamily="2" charset="2"/>
              <a:buChar char="§"/>
            </a:pPr>
            <a:r>
              <a:rPr lang="en-GB" dirty="0" smtClean="0">
                <a:latin typeface="Univers 45 Light" pitchFamily="2" charset="0"/>
              </a:rPr>
              <a:t>A number of units in the Department of Materials were affixed with a “FAIL” label which indicate they had not met the specific statutory requirements. At the time of the audit, the units were still operational and no information was available to suggest corrective action had been taken and that they were safe to use.</a:t>
            </a:r>
          </a:p>
          <a:p>
            <a:pPr lvl="3" algn="just" fontAlgn="base">
              <a:spcBef>
                <a:spcPct val="0"/>
              </a:spcBef>
              <a:spcAft>
                <a:spcPct val="50000"/>
              </a:spcAft>
              <a:buClr>
                <a:srgbClr val="00338D"/>
              </a:buClr>
              <a:buSzPct val="115000"/>
              <a:buFont typeface="Wingdings" pitchFamily="2" charset="2"/>
              <a:buChar char="§"/>
            </a:pPr>
            <a:r>
              <a:rPr lang="en-GB" dirty="0" smtClean="0">
                <a:latin typeface="Univers 45 Light" pitchFamily="2" charset="0"/>
              </a:rPr>
              <a:t>LEV units are required to meet an airflow rate of 0.5 ms-1. However, we were made aware that LEV units which have failed the examination &amp; testing by a small margin (i.e. within 0.05 ms-1) are permitted to continue to operate without corrective action being prompted. </a:t>
            </a:r>
            <a:endParaRPr lang="en-GB" dirty="0" smtClean="0">
              <a:solidFill>
                <a:srgbClr val="000000"/>
              </a:solidFill>
              <a:latin typeface="Univers 45 Light" pitchFamily="2" charset="0"/>
            </a:endParaRPr>
          </a:p>
          <a:p>
            <a:pPr lvl="3" algn="just" fontAlgn="base">
              <a:spcBef>
                <a:spcPct val="0"/>
              </a:spcBef>
              <a:spcAft>
                <a:spcPct val="50000"/>
              </a:spcAft>
              <a:buClr>
                <a:schemeClr val="accent4"/>
              </a:buClr>
              <a:buSzPct val="115000"/>
              <a:buNone/>
            </a:pPr>
            <a:endParaRPr lang="en-US" sz="900" dirty="0">
              <a:solidFill>
                <a:srgbClr val="000000"/>
              </a:solidFill>
              <a:latin typeface="Univers 45 Light" pitchFamily="2" charset="0"/>
            </a:endParaRPr>
          </a:p>
        </p:txBody>
      </p:sp>
      <p:sp>
        <p:nvSpPr>
          <p:cNvPr id="5" name="Text Placeholder 8"/>
          <p:cNvSpPr txBox="1">
            <a:spLocks/>
          </p:cNvSpPr>
          <p:nvPr/>
        </p:nvSpPr>
        <p:spPr bwMode="gray">
          <a:xfrm>
            <a:off x="5025008" y="1268760"/>
            <a:ext cx="4392000" cy="4896544"/>
          </a:xfrm>
          <a:prstGeom prst="rect">
            <a:avLst/>
          </a:prstGeom>
        </p:spPr>
        <p:txBody>
          <a:bodyPr vert="horz" lIns="0" tIns="0" rIns="0" bIns="0" rtlCol="0">
            <a:normAutofit/>
          </a:bodyPr>
          <a:lstStyle/>
          <a:p>
            <a:pPr marL="365125" marR="0" lvl="3" indent="-228600" algn="just" fontAlgn="base">
              <a:lnSpc>
                <a:spcPct val="100000"/>
              </a:lnSpc>
              <a:spcBef>
                <a:spcPct val="0"/>
              </a:spcBef>
              <a:spcAft>
                <a:spcPct val="50000"/>
              </a:spcAft>
              <a:buClr>
                <a:schemeClr val="accent4"/>
              </a:buClr>
              <a:buSzPct val="100000"/>
              <a:buFont typeface="+mj-lt"/>
              <a:buAutoNum type="arabicPeriod"/>
              <a:tabLst/>
              <a:defRPr/>
            </a:pPr>
            <a:endParaRPr lang="en-GB" sz="900" dirty="0" smtClean="0">
              <a:latin typeface="Univers 45 Light" pitchFamily="2" charset="0"/>
              <a:cs typeface="Arial" pitchFamily="34" charset="0"/>
            </a:endParaRPr>
          </a:p>
          <a:p>
            <a:pPr marL="355600" marR="0" lvl="3" indent="-177800" algn="just" defTabSz="914400" rtl="0" eaLnBrk="1" fontAlgn="base" latinLnBrk="0" hangingPunct="1">
              <a:lnSpc>
                <a:spcPct val="100000"/>
              </a:lnSpc>
              <a:spcBef>
                <a:spcPct val="0"/>
              </a:spcBef>
              <a:spcAft>
                <a:spcPct val="50000"/>
              </a:spcAft>
              <a:buClr>
                <a:srgbClr val="00338D"/>
              </a:buClr>
              <a:buSzPct val="115000"/>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355600" marR="0" lvl="3" indent="-177800" algn="just" defTabSz="914400" rtl="0" eaLnBrk="1" fontAlgn="base" latinLnBrk="0" hangingPunct="1">
              <a:lnSpc>
                <a:spcPct val="100000"/>
              </a:lnSpc>
              <a:spcBef>
                <a:spcPct val="0"/>
              </a:spcBef>
              <a:spcAft>
                <a:spcPct val="50000"/>
              </a:spcAft>
              <a:buClr>
                <a:schemeClr val="accent4"/>
              </a:buClr>
              <a:buSzPct val="115000"/>
              <a:buFont typeface="Arial" pitchFamily="34" charset="0"/>
              <a:buNone/>
              <a:tabLst/>
              <a:defRPr/>
            </a:pPr>
            <a:endParaRPr kumimoji="0" lang="en-US" sz="900" b="0" i="0" u="none" strike="noStrike" kern="1200" cap="none" spc="0" normalizeH="0" baseline="0" noProof="0" dirty="0">
              <a:ln>
                <a:noFill/>
              </a:ln>
              <a:solidFill>
                <a:srgbClr val="000000"/>
              </a:solidFill>
              <a:effectLst/>
              <a:uLnTx/>
              <a:uFillTx/>
              <a:latin typeface="Univers 45 Light" pitchFamily="2" charset="0"/>
              <a:ea typeface="+mn-ea"/>
              <a:cs typeface="Arial" pitchFamily="34" charset="0"/>
            </a:endParaRPr>
          </a:p>
        </p:txBody>
      </p:sp>
      <p:sp>
        <p:nvSpPr>
          <p:cNvPr id="6" name="Text Placeholder 8"/>
          <p:cNvSpPr txBox="1">
            <a:spLocks/>
          </p:cNvSpPr>
          <p:nvPr/>
        </p:nvSpPr>
        <p:spPr bwMode="gray">
          <a:xfrm>
            <a:off x="5097016" y="1196752"/>
            <a:ext cx="4392000" cy="5256584"/>
          </a:xfrm>
          <a:prstGeom prst="rect">
            <a:avLst/>
          </a:prstGeom>
        </p:spPr>
        <p:txBody>
          <a:bodyPr vert="horz" lIns="0" tIns="0" rIns="0" bIns="0" rtlCol="0">
            <a:normAutofit/>
          </a:bodyPr>
          <a:lstStyle/>
          <a:p>
            <a:pPr lvl="0" algn="just" fontAlgn="base">
              <a:spcBef>
                <a:spcPct val="0"/>
              </a:spcBef>
              <a:spcAft>
                <a:spcPct val="50000"/>
              </a:spcAft>
              <a:buClr>
                <a:srgbClr val="808EC8"/>
              </a:buClr>
              <a:buSzPct val="155000"/>
              <a:defRPr/>
            </a:pPr>
            <a:r>
              <a:rPr lang="en-GB" sz="1000" b="1" dirty="0" smtClean="0">
                <a:solidFill>
                  <a:schemeClr val="accent4"/>
                </a:solidFill>
                <a:latin typeface="Univers 45 Light" pitchFamily="2" charset="0"/>
                <a:cs typeface="Arial" pitchFamily="34" charset="0"/>
              </a:rPr>
              <a:t>Risk</a:t>
            </a:r>
          </a:p>
          <a:p>
            <a:pPr lvl="0" algn="just" fontAlgn="base">
              <a:spcBef>
                <a:spcPct val="0"/>
              </a:spcBef>
              <a:spcAft>
                <a:spcPct val="50000"/>
              </a:spcAft>
              <a:buClr>
                <a:srgbClr val="808EC8"/>
              </a:buClr>
              <a:buSzPct val="155000"/>
              <a:defRPr/>
            </a:pPr>
            <a:r>
              <a:rPr lang="en-GB" sz="1000" dirty="0" smtClean="0">
                <a:latin typeface="Univers 45 Light" pitchFamily="2" charset="0"/>
                <a:cs typeface="Arial" pitchFamily="34" charset="0"/>
              </a:rPr>
              <a:t>Failure to maintain safety equipment in accordance with internal controls and legal requirements could weaken senior management’s ability to defend enforcement action or civil claims should this be raised against the University.</a:t>
            </a:r>
          </a:p>
          <a:p>
            <a:pPr lvl="0" algn="just" fontAlgn="base">
              <a:spcBef>
                <a:spcPct val="0"/>
              </a:spcBef>
              <a:spcAft>
                <a:spcPct val="50000"/>
              </a:spcAft>
              <a:buClr>
                <a:srgbClr val="808EC8"/>
              </a:buClr>
              <a:buSzPct val="155000"/>
              <a:defRPr/>
            </a:pPr>
            <a:r>
              <a:rPr lang="en-GB" sz="1000" dirty="0" smtClean="0">
                <a:latin typeface="Univers 45 Light" pitchFamily="2" charset="0"/>
                <a:cs typeface="Arial" pitchFamily="34" charset="0"/>
              </a:rPr>
              <a:t>Furthermore, operation of unsafe equipment could expose staff/students to unnecessary H&amp;S risks.</a:t>
            </a:r>
          </a:p>
          <a:p>
            <a:pPr lvl="0" algn="just" fontAlgn="base">
              <a:spcBef>
                <a:spcPct val="0"/>
              </a:spcBef>
              <a:spcAft>
                <a:spcPct val="50000"/>
              </a:spcAft>
              <a:buClr>
                <a:srgbClr val="808EC8"/>
              </a:buClr>
              <a:buSzPct val="155000"/>
              <a:defRPr/>
            </a:pPr>
            <a:r>
              <a:rPr lang="en-GB" sz="1000" b="1" dirty="0" smtClean="0">
                <a:solidFill>
                  <a:schemeClr val="accent4"/>
                </a:solidFill>
                <a:latin typeface="Univers 45 Light" pitchFamily="2" charset="0"/>
                <a:cs typeface="Arial" pitchFamily="34" charset="0"/>
              </a:rPr>
              <a:t>Recommendations</a:t>
            </a:r>
          </a:p>
          <a:p>
            <a:pPr lvl="0" algn="just" fontAlgn="base">
              <a:spcBef>
                <a:spcPct val="0"/>
              </a:spcBef>
              <a:spcAft>
                <a:spcPct val="0"/>
              </a:spcAft>
              <a:defRPr/>
            </a:pPr>
            <a:r>
              <a:rPr lang="en-GB" sz="1000" dirty="0" smtClean="0">
                <a:solidFill>
                  <a:srgbClr val="000000"/>
                </a:solidFill>
                <a:latin typeface="Univers 45 Light" pitchFamily="2" charset="0"/>
                <a:cs typeface="Arial" pitchFamily="34" charset="0"/>
              </a:rPr>
              <a:t>We recommend that management :</a:t>
            </a:r>
            <a:endParaRPr lang="en-US" sz="1000" dirty="0" smtClean="0">
              <a:solidFill>
                <a:srgbClr val="000000"/>
              </a:solidFill>
              <a:latin typeface="Univers 45 Light" pitchFamily="2" charset="0"/>
              <a:cs typeface="Arial" pitchFamily="34" charset="0"/>
            </a:endParaRPr>
          </a:p>
          <a:p>
            <a:pPr lvl="0" algn="just" fontAlgn="base">
              <a:spcBef>
                <a:spcPct val="0"/>
              </a:spcBef>
              <a:spcAft>
                <a:spcPct val="0"/>
              </a:spcAft>
              <a:defRPr/>
            </a:pPr>
            <a:endParaRPr lang="en-US" sz="1000" dirty="0" smtClean="0">
              <a:solidFill>
                <a:srgbClr val="000000"/>
              </a:solidFill>
              <a:latin typeface="Univers 45 Light" pitchFamily="2" charset="0"/>
              <a:cs typeface="Arial" pitchFamily="34" charset="0"/>
            </a:endParaRPr>
          </a:p>
          <a:p>
            <a:pPr marL="365125" marR="0" lvl="3" indent="-228600" algn="just" fontAlgn="base">
              <a:spcBef>
                <a:spcPct val="0"/>
              </a:spcBef>
              <a:spcAft>
                <a:spcPct val="50000"/>
              </a:spcAft>
              <a:buClr>
                <a:schemeClr val="accent4"/>
              </a:buClr>
              <a:buSzPct val="100000"/>
              <a:buFont typeface="+mj-lt"/>
              <a:buAutoNum type="arabicPeriod"/>
              <a:tabLst/>
              <a:defRPr/>
            </a:pPr>
            <a:r>
              <a:rPr lang="en-GB" sz="1000" dirty="0" smtClean="0">
                <a:latin typeface="Univers 45 Light" pitchFamily="2" charset="0"/>
                <a:cs typeface="Arial" pitchFamily="34" charset="0"/>
              </a:rPr>
              <a:t>Review the labelling and examination records of all LEV units to identify any conflicts and carry out corrective action immediately.</a:t>
            </a:r>
          </a:p>
          <a:p>
            <a:pPr marL="365125" marR="0" lvl="3" indent="-228600" algn="just" fontAlgn="base">
              <a:spcBef>
                <a:spcPct val="0"/>
              </a:spcBef>
              <a:spcAft>
                <a:spcPct val="50000"/>
              </a:spcAft>
              <a:buClr>
                <a:schemeClr val="accent4"/>
              </a:buClr>
              <a:buSzPct val="100000"/>
              <a:buFont typeface="+mj-lt"/>
              <a:buAutoNum type="arabicPeriod"/>
              <a:tabLst/>
              <a:defRPr/>
            </a:pPr>
            <a:r>
              <a:rPr lang="en-GB" sz="1000" dirty="0" smtClean="0">
                <a:latin typeface="Univers 45 Light" pitchFamily="2" charset="0"/>
                <a:cs typeface="Arial" pitchFamily="34" charset="0"/>
              </a:rPr>
              <a:t>Develop a structured process to ensure appropriate corrective action is taken for any LEV units which fail the statutory examination. </a:t>
            </a:r>
          </a:p>
          <a:p>
            <a:pPr marL="365125" marR="0" lvl="3" indent="-228600" algn="just" fontAlgn="base">
              <a:spcBef>
                <a:spcPct val="0"/>
              </a:spcBef>
              <a:spcAft>
                <a:spcPct val="50000"/>
              </a:spcAft>
              <a:buClr>
                <a:schemeClr val="accent4"/>
              </a:buClr>
              <a:buSzPct val="100000"/>
              <a:buFont typeface="+mj-lt"/>
              <a:buAutoNum type="arabicPeriod"/>
              <a:tabLst/>
              <a:defRPr/>
            </a:pPr>
            <a:r>
              <a:rPr lang="en-GB" sz="1000" dirty="0" smtClean="0">
                <a:latin typeface="Univers 45 Light" pitchFamily="2" charset="0"/>
                <a:cs typeface="Arial" pitchFamily="34" charset="0"/>
              </a:rPr>
              <a:t>Produce policy and supplementary guidance for all Schools/Departments about the safe use, restrictions and limitations of the LEV units.</a:t>
            </a:r>
          </a:p>
          <a:p>
            <a:pPr marL="355600" marR="0" lvl="3" indent="-177800" algn="just" defTabSz="914400" rtl="0" eaLnBrk="1" fontAlgn="base" latinLnBrk="0" hangingPunct="1">
              <a:lnSpc>
                <a:spcPct val="100000"/>
              </a:lnSpc>
              <a:spcBef>
                <a:spcPct val="0"/>
              </a:spcBef>
              <a:spcAft>
                <a:spcPct val="50000"/>
              </a:spcAft>
              <a:buClr>
                <a:srgbClr val="00338D"/>
              </a:buClr>
              <a:buSzPct val="115000"/>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355600" marR="0" lvl="3" indent="-177800" algn="just" defTabSz="914400" rtl="0" eaLnBrk="1" fontAlgn="base" latinLnBrk="0" hangingPunct="1">
              <a:lnSpc>
                <a:spcPct val="100000"/>
              </a:lnSpc>
              <a:spcBef>
                <a:spcPct val="0"/>
              </a:spcBef>
              <a:spcAft>
                <a:spcPct val="50000"/>
              </a:spcAft>
              <a:buClr>
                <a:schemeClr val="accent4"/>
              </a:buClr>
              <a:buSzPct val="115000"/>
              <a:buFont typeface="Arial" pitchFamily="34" charset="0"/>
              <a:buNone/>
              <a:tabLst/>
              <a:defRPr/>
            </a:pPr>
            <a:endParaRPr kumimoji="0" lang="en-US" sz="900" b="0" i="0" u="none" strike="noStrike" kern="1200" cap="none" spc="0" normalizeH="0" baseline="0" noProof="0" dirty="0">
              <a:ln>
                <a:noFill/>
              </a:ln>
              <a:solidFill>
                <a:srgbClr val="000000"/>
              </a:solidFill>
              <a:effectLst/>
              <a:uLnTx/>
              <a:uFillTx/>
              <a:latin typeface="Univers 45 Light" pitchFamily="2" charset="0"/>
              <a:ea typeface="+mn-ea"/>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Univers 45 Light" pitchFamily="2" charset="0"/>
              </a:rPr>
              <a:t>3. Findings and recommendations (continued)</a:t>
            </a:r>
            <a:endParaRPr lang="en-GB" dirty="0">
              <a:latin typeface="Univers 45 Light" pitchFamily="2" charset="0"/>
            </a:endParaRPr>
          </a:p>
        </p:txBody>
      </p:sp>
      <p:sp>
        <p:nvSpPr>
          <p:cNvPr id="9" name="Text Placeholder 8"/>
          <p:cNvSpPr>
            <a:spLocks noGrp="1"/>
          </p:cNvSpPr>
          <p:nvPr>
            <p:ph type="body" sz="quarter" idx="10"/>
          </p:nvPr>
        </p:nvSpPr>
        <p:spPr>
          <a:xfrm>
            <a:off x="272480" y="1124744"/>
            <a:ext cx="4392000" cy="4896544"/>
          </a:xfrm>
        </p:spPr>
        <p:txBody>
          <a:bodyPr>
            <a:normAutofit/>
          </a:bodyPr>
          <a:lstStyle/>
          <a:p>
            <a:pPr algn="just" fontAlgn="base">
              <a:spcBef>
                <a:spcPct val="0"/>
              </a:spcBef>
              <a:spcAft>
                <a:spcPts val="600"/>
              </a:spcAft>
              <a:buClr>
                <a:srgbClr val="808EC8"/>
              </a:buClr>
              <a:buSzPct val="155000"/>
            </a:pPr>
            <a:r>
              <a:rPr lang="en-GB" sz="1100" dirty="0">
                <a:latin typeface="Univers 45 Light" pitchFamily="2" charset="0"/>
              </a:rPr>
              <a:t>3.4 Manual Handling of solvent barrels in </a:t>
            </a:r>
            <a:r>
              <a:rPr lang="en-GB" sz="1100" dirty="0" smtClean="0">
                <a:latin typeface="Univers 45 Light" pitchFamily="2" charset="0"/>
              </a:rPr>
              <a:t>the Department </a:t>
            </a:r>
            <a:r>
              <a:rPr lang="en-GB" sz="1100" dirty="0">
                <a:latin typeface="Univers 45 Light" pitchFamily="2" charset="0"/>
              </a:rPr>
              <a:t>of Chemistry </a:t>
            </a:r>
            <a:r>
              <a:rPr lang="en-GB" sz="1100" dirty="0" smtClean="0">
                <a:latin typeface="Univers 45 Light" pitchFamily="2" charset="0"/>
              </a:rPr>
              <a:t> solvent store </a:t>
            </a:r>
            <a:endParaRPr lang="en-GB" sz="1100" dirty="0">
              <a:latin typeface="Univers 45 Light" pitchFamily="2" charset="0"/>
            </a:endParaRPr>
          </a:p>
          <a:p>
            <a:pPr algn="just" fontAlgn="base">
              <a:spcBef>
                <a:spcPts val="0"/>
              </a:spcBef>
              <a:spcAft>
                <a:spcPts val="600"/>
              </a:spcAft>
              <a:buClr>
                <a:schemeClr val="accent1"/>
              </a:buClr>
              <a:buSzPct val="155000"/>
            </a:pPr>
            <a:r>
              <a:rPr lang="en-GB" sz="1050" dirty="0" smtClean="0">
                <a:solidFill>
                  <a:srgbClr val="FFC000"/>
                </a:solidFill>
                <a:latin typeface="Univers 45 Light" pitchFamily="2" charset="0"/>
              </a:rPr>
              <a:t>Medium </a:t>
            </a:r>
            <a:r>
              <a:rPr lang="en-GB" sz="1050" dirty="0">
                <a:solidFill>
                  <a:srgbClr val="FFC000"/>
                </a:solidFill>
                <a:latin typeface="Univers 45 Light" pitchFamily="2" charset="0"/>
              </a:rPr>
              <a:t>Priority</a:t>
            </a:r>
          </a:p>
          <a:p>
            <a:pPr algn="just" fontAlgn="base">
              <a:spcAft>
                <a:spcPct val="50000"/>
              </a:spcAft>
              <a:buClr>
                <a:schemeClr val="accent1"/>
              </a:buClr>
              <a:buSzPct val="155000"/>
            </a:pPr>
            <a:r>
              <a:rPr lang="en-GB" b="0" dirty="0" smtClean="0">
                <a:solidFill>
                  <a:schemeClr val="tx1"/>
                </a:solidFill>
                <a:latin typeface="Univers 45 Light" pitchFamily="2" charset="0"/>
              </a:rPr>
              <a:t>In addition to managing chemical hazards, the University must consider supplementary hazards such as manual handling which arise from the storage of substances. </a:t>
            </a:r>
          </a:p>
          <a:p>
            <a:pPr algn="just" fontAlgn="base">
              <a:spcAft>
                <a:spcPct val="50000"/>
              </a:spcAft>
              <a:buClr>
                <a:schemeClr val="accent1"/>
              </a:buClr>
              <a:buSzPct val="155000"/>
            </a:pPr>
            <a:r>
              <a:rPr lang="en-US" b="0" dirty="0" smtClean="0">
                <a:solidFill>
                  <a:schemeClr val="tx1"/>
                </a:solidFill>
                <a:latin typeface="Univers 45 Light" pitchFamily="2" charset="0"/>
              </a:rPr>
              <a:t>During our audit we noted that t</a:t>
            </a:r>
            <a:r>
              <a:rPr lang="en-GB" b="0" dirty="0" smtClean="0">
                <a:solidFill>
                  <a:schemeClr val="tx1"/>
                </a:solidFill>
                <a:latin typeface="Univers 45 Light" pitchFamily="2" charset="0"/>
              </a:rPr>
              <a:t>he </a:t>
            </a:r>
            <a:r>
              <a:rPr lang="en-GB" b="0" dirty="0">
                <a:solidFill>
                  <a:schemeClr val="tx1"/>
                </a:solidFill>
                <a:latin typeface="Univers 45 Light" pitchFamily="2" charset="0"/>
              </a:rPr>
              <a:t>Department of Chemistry store several 200 litre barrel drums of solvents </a:t>
            </a:r>
            <a:r>
              <a:rPr lang="en-GB" b="0" dirty="0">
                <a:solidFill>
                  <a:srgbClr val="000000"/>
                </a:solidFill>
                <a:latin typeface="Univers 45 Light" pitchFamily="2" charset="0"/>
              </a:rPr>
              <a:t>(i.e. Acetone) in an Annexe, separate from the main Laboratory building. </a:t>
            </a:r>
            <a:r>
              <a:rPr lang="en-GB" b="0" dirty="0" smtClean="0">
                <a:solidFill>
                  <a:srgbClr val="000000"/>
                </a:solidFill>
                <a:latin typeface="Univers 45 Light" pitchFamily="2" charset="0"/>
              </a:rPr>
              <a:t>On </a:t>
            </a:r>
            <a:r>
              <a:rPr lang="en-GB" b="0" dirty="0">
                <a:solidFill>
                  <a:srgbClr val="000000"/>
                </a:solidFill>
                <a:latin typeface="Univers 45 Light" pitchFamily="2" charset="0"/>
              </a:rPr>
              <a:t>delivery the Departmental Safety Officer or other member of staff is required to manoeuvre the barrels into position and store horizontally on racks. </a:t>
            </a:r>
            <a:r>
              <a:rPr lang="en-GB" b="0" dirty="0" smtClean="0">
                <a:solidFill>
                  <a:srgbClr val="000000"/>
                </a:solidFill>
                <a:latin typeface="Univers 45 Light" pitchFamily="2" charset="0"/>
              </a:rPr>
              <a:t>Whilst </a:t>
            </a:r>
            <a:r>
              <a:rPr lang="en-GB" b="0" dirty="0">
                <a:solidFill>
                  <a:srgbClr val="000000"/>
                </a:solidFill>
                <a:latin typeface="Univers 45 Light" pitchFamily="2" charset="0"/>
              </a:rPr>
              <a:t>some manual handling equipment is available this practice presents a risk of injury from strain or risk of spill due to incorrect lifting procedures and damage to the barrels</a:t>
            </a:r>
            <a:r>
              <a:rPr lang="en-GB" b="0" dirty="0" smtClean="0">
                <a:solidFill>
                  <a:srgbClr val="000000"/>
                </a:solidFill>
                <a:latin typeface="Univers 45 Light" pitchFamily="2" charset="0"/>
              </a:rPr>
              <a:t>.</a:t>
            </a:r>
          </a:p>
          <a:p>
            <a:pPr algn="just" fontAlgn="base">
              <a:spcAft>
                <a:spcPct val="50000"/>
              </a:spcAft>
              <a:buClr>
                <a:schemeClr val="accent1"/>
              </a:buClr>
              <a:buSzPct val="155000"/>
            </a:pPr>
            <a:r>
              <a:rPr lang="en-GB" b="0" dirty="0" smtClean="0">
                <a:solidFill>
                  <a:srgbClr val="000000"/>
                </a:solidFill>
                <a:latin typeface="Univers 45 Light" pitchFamily="2" charset="0"/>
              </a:rPr>
              <a:t>There was no risk assessment available to demonstrate such risks had been identified and controlled.</a:t>
            </a:r>
            <a:endParaRPr lang="en-GB" b="0" dirty="0">
              <a:solidFill>
                <a:srgbClr val="000000"/>
              </a:solidFill>
              <a:latin typeface="Univers 45 Light" pitchFamily="2" charset="0"/>
            </a:endParaRPr>
          </a:p>
        </p:txBody>
      </p:sp>
      <p:sp>
        <p:nvSpPr>
          <p:cNvPr id="5" name="Text Placeholder 8"/>
          <p:cNvSpPr txBox="1">
            <a:spLocks/>
          </p:cNvSpPr>
          <p:nvPr/>
        </p:nvSpPr>
        <p:spPr bwMode="gray">
          <a:xfrm>
            <a:off x="5025008" y="1124744"/>
            <a:ext cx="4392000" cy="4896544"/>
          </a:xfrm>
          <a:prstGeom prst="rect">
            <a:avLst/>
          </a:prstGeom>
        </p:spPr>
        <p:txBody>
          <a:bodyPr vert="horz" lIns="0" tIns="0" rIns="0" bIns="0" rtlCol="0">
            <a:normAutofit/>
          </a:bodyPr>
          <a:lstStyle/>
          <a:p>
            <a:pPr marL="0" marR="0" lvl="0" indent="0" algn="just" defTabSz="914400" rtl="0" eaLnBrk="1" fontAlgn="base" latinLnBrk="0" hangingPunct="1">
              <a:spcBef>
                <a:spcPct val="0"/>
              </a:spcBef>
              <a:spcAft>
                <a:spcPct val="50000"/>
              </a:spcAft>
              <a:buClr>
                <a:srgbClr val="808EC8"/>
              </a:buClr>
              <a:buSzPct val="155000"/>
              <a:buFont typeface="Arial" pitchFamily="34" charset="0"/>
              <a:buNone/>
              <a:tabLst/>
              <a:defRPr/>
            </a:pPr>
            <a:r>
              <a:rPr kumimoji="0" lang="en-GB" sz="1000" b="1" i="0" u="none" strike="noStrike" kern="1200" cap="none" spc="0" normalizeH="0" baseline="0" noProof="0" dirty="0" smtClean="0">
                <a:ln>
                  <a:noFill/>
                </a:ln>
                <a:solidFill>
                  <a:schemeClr val="accent4"/>
                </a:solidFill>
                <a:effectLst/>
                <a:uLnTx/>
                <a:uFillTx/>
                <a:latin typeface="Univers 45 Light" pitchFamily="2" charset="0"/>
                <a:ea typeface="+mn-ea"/>
                <a:cs typeface="Arial" pitchFamily="34" charset="0"/>
              </a:rPr>
              <a:t>Risk</a:t>
            </a:r>
          </a:p>
          <a:p>
            <a:pPr marL="0" marR="0" lvl="0" indent="0" algn="just" defTabSz="914400" rtl="0" eaLnBrk="1" fontAlgn="base" latinLnBrk="0" hangingPunct="1">
              <a:spcBef>
                <a:spcPct val="0"/>
              </a:spcBef>
              <a:spcAft>
                <a:spcPct val="50000"/>
              </a:spcAft>
              <a:buClr>
                <a:srgbClr val="808EC8"/>
              </a:buClr>
              <a:buSzPct val="155000"/>
              <a:buFont typeface="Arial" pitchFamily="34" charset="0"/>
              <a:buNone/>
              <a:tabLst/>
              <a:defRPr/>
            </a:pPr>
            <a:r>
              <a:rPr kumimoji="0" lang="en-GB" sz="1000" b="0" i="0" u="none" strike="noStrike" kern="1200" cap="none" spc="0" normalizeH="0" baseline="0" noProof="0" dirty="0" smtClean="0">
                <a:ln>
                  <a:noFill/>
                </a:ln>
                <a:effectLst/>
                <a:uLnTx/>
                <a:uFillTx/>
                <a:latin typeface="Univers 45 Light" pitchFamily="2" charset="0"/>
                <a:ea typeface="+mn-ea"/>
                <a:cs typeface="Arial" pitchFamily="34" charset="0"/>
              </a:rPr>
              <a:t>Failure </a:t>
            </a:r>
            <a:r>
              <a:rPr lang="en-GB" sz="1000" dirty="0" smtClean="0">
                <a:latin typeface="Univers 45 Light" pitchFamily="2" charset="0"/>
                <a:cs typeface="Arial" pitchFamily="34" charset="0"/>
              </a:rPr>
              <a:t>to identify and manage risks associated with manual handling, could result in unnecessary injury, time off work and spillages. Furthermore this could weaken senior management’s ability to defend enforcement action or civil claims should this be raised against the University.</a:t>
            </a:r>
          </a:p>
          <a:p>
            <a:pPr marL="0" marR="0" lvl="0" indent="0" algn="just" defTabSz="914400" rtl="0" eaLnBrk="1" fontAlgn="base" latinLnBrk="0" hangingPunct="1">
              <a:spcBef>
                <a:spcPct val="0"/>
              </a:spcBef>
              <a:spcAft>
                <a:spcPct val="50000"/>
              </a:spcAft>
              <a:buClr>
                <a:srgbClr val="808EC8"/>
              </a:buClr>
              <a:buSzPct val="155000"/>
              <a:buFont typeface="Arial" pitchFamily="34" charset="0"/>
              <a:buNone/>
              <a:tabLst/>
              <a:defRPr/>
            </a:pPr>
            <a:r>
              <a:rPr kumimoji="0" lang="en-GB" sz="1000" b="1" i="0" u="none" strike="noStrike" kern="1200" cap="none" spc="0" normalizeH="0" baseline="0" noProof="0" dirty="0" smtClean="0">
                <a:ln>
                  <a:noFill/>
                </a:ln>
                <a:solidFill>
                  <a:schemeClr val="accent4"/>
                </a:solidFill>
                <a:effectLst/>
                <a:uLnTx/>
                <a:uFillTx/>
                <a:latin typeface="Univers 45 Light" pitchFamily="2" charset="0"/>
                <a:ea typeface="+mn-ea"/>
                <a:cs typeface="Arial" pitchFamily="34" charset="0"/>
              </a:rPr>
              <a:t>Recommendations</a:t>
            </a:r>
            <a:endParaRPr kumimoji="0" lang="en-GB" sz="1000" b="1" i="0" u="none" strike="noStrike" kern="1200" cap="none" spc="0" normalizeH="0" baseline="0" noProof="0" dirty="0" smtClean="0">
              <a:ln>
                <a:noFill/>
              </a:ln>
              <a:solidFill>
                <a:srgbClr val="FF0000"/>
              </a:solidFill>
              <a:effectLst/>
              <a:uLnTx/>
              <a:uFillTx/>
              <a:latin typeface="Univers 45 Light" pitchFamily="2" charset="0"/>
              <a:ea typeface="+mn-ea"/>
              <a:cs typeface="Arial" pitchFamily="34" charset="0"/>
            </a:endParaRPr>
          </a:p>
          <a:p>
            <a:pPr lvl="0" algn="just" fontAlgn="base">
              <a:spcBef>
                <a:spcPct val="0"/>
              </a:spcBef>
              <a:spcAft>
                <a:spcPct val="0"/>
              </a:spcAft>
              <a:defRPr/>
            </a:pPr>
            <a:r>
              <a:rPr lang="en-GB" sz="1000" dirty="0" smtClean="0">
                <a:solidFill>
                  <a:srgbClr val="000000"/>
                </a:solidFill>
                <a:latin typeface="Univers 45 Light" pitchFamily="2" charset="0"/>
                <a:cs typeface="Arial" pitchFamily="34" charset="0"/>
              </a:rPr>
              <a:t>We recommend that :</a:t>
            </a:r>
            <a:endParaRPr lang="en-US" sz="1000" dirty="0" smtClean="0">
              <a:solidFill>
                <a:srgbClr val="000000"/>
              </a:solidFill>
              <a:latin typeface="Univers 45 Light" pitchFamily="2" charset="0"/>
              <a:cs typeface="Arial" pitchFamily="34" charset="0"/>
            </a:endParaRPr>
          </a:p>
          <a:p>
            <a:pPr marL="0" marR="0" lvl="0" indent="0" algn="just" defTabSz="914400" rtl="0" eaLnBrk="1" fontAlgn="base" latinLnBrk="0" hangingPunct="1">
              <a:spcBef>
                <a:spcPct val="0"/>
              </a:spcBef>
              <a:spcAft>
                <a:spcPct val="0"/>
              </a:spcAft>
              <a:buClrTx/>
              <a:buSzTx/>
              <a:buFont typeface="Arial" pitchFamily="34" charset="0"/>
              <a:buNone/>
              <a:tabLst/>
              <a:defRPr/>
            </a:pPr>
            <a:endParaRPr kumimoji="0" lang="en-US" sz="10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365125" lvl="3" indent="-228600" algn="just" fontAlgn="base">
              <a:spcBef>
                <a:spcPct val="0"/>
              </a:spcBef>
              <a:spcAft>
                <a:spcPct val="50000"/>
              </a:spcAft>
              <a:buClr>
                <a:schemeClr val="accent4"/>
              </a:buClr>
              <a:buSzPct val="100000"/>
              <a:buFont typeface="+mj-lt"/>
              <a:buAutoNum type="arabicPeriod"/>
            </a:pPr>
            <a:r>
              <a:rPr lang="en-GB" sz="1000" dirty="0" smtClean="0">
                <a:latin typeface="Univers 45 Light" pitchFamily="2" charset="0"/>
                <a:cs typeface="Arial" pitchFamily="34" charset="0"/>
              </a:rPr>
              <a:t>A risk assessment is carried out for the above activity. </a:t>
            </a:r>
          </a:p>
          <a:p>
            <a:pPr marL="365125" lvl="3" indent="-228600" algn="just" fontAlgn="base">
              <a:spcBef>
                <a:spcPct val="0"/>
              </a:spcBef>
              <a:spcAft>
                <a:spcPct val="50000"/>
              </a:spcAft>
              <a:buClr>
                <a:schemeClr val="accent4"/>
              </a:buClr>
              <a:buSzPct val="100000"/>
              <a:buFont typeface="+mj-lt"/>
              <a:buAutoNum type="arabicPeriod"/>
            </a:pPr>
            <a:r>
              <a:rPr lang="en-GB" sz="1000" dirty="0" smtClean="0">
                <a:latin typeface="Univers 45 Light" pitchFamily="2" charset="0"/>
                <a:cs typeface="Arial" pitchFamily="34" charset="0"/>
              </a:rPr>
              <a:t>Depending on the outcome of the RA management consider whether it would be appropriate to use alternative manual handling equipment such as “barrel drum dollies” or “lifters” and a “barrel pump”, to allow the drums to be stored in an upright position.</a:t>
            </a:r>
          </a:p>
          <a:p>
            <a:pPr marL="0" marR="0" lvl="0" indent="0" algn="l" defTabSz="914400" rtl="0" eaLnBrk="1" fontAlgn="base" latinLnBrk="0" hangingPunct="1">
              <a:lnSpc>
                <a:spcPct val="90000"/>
              </a:lnSpc>
              <a:spcBef>
                <a:spcPct val="0"/>
              </a:spcBef>
              <a:spcAft>
                <a:spcPct val="50000"/>
              </a:spcAft>
              <a:buClr>
                <a:srgbClr val="808EC8"/>
              </a:buClr>
              <a:buSzPct val="155000"/>
              <a:buFont typeface="Arial" pitchFamily="34" charset="0"/>
              <a:buNone/>
              <a:tabLst/>
              <a:defRPr/>
            </a:pPr>
            <a:endParaRPr kumimoji="0" lang="en-US" sz="900" b="1" i="0" u="none" strike="noStrike" kern="1200" cap="none" spc="0" normalizeH="0" baseline="0" noProof="0" dirty="0">
              <a:ln>
                <a:noFill/>
              </a:ln>
              <a:solidFill>
                <a:srgbClr val="000000"/>
              </a:solidFill>
              <a:effectLst/>
              <a:uLnTx/>
              <a:uFillTx/>
              <a:latin typeface="Univers 45 Light" pitchFamily="2" charset="0"/>
              <a:ea typeface="+mn-ea"/>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Univers 45 Light" pitchFamily="2" charset="0"/>
              </a:rPr>
              <a:t>3. Findings and recommendations (continued) </a:t>
            </a:r>
            <a:endParaRPr lang="en-GB" dirty="0">
              <a:latin typeface="Univers 45 Light" pitchFamily="2" charset="0"/>
            </a:endParaRPr>
          </a:p>
        </p:txBody>
      </p:sp>
      <p:sp>
        <p:nvSpPr>
          <p:cNvPr id="9" name="Text Placeholder 8"/>
          <p:cNvSpPr>
            <a:spLocks noGrp="1"/>
          </p:cNvSpPr>
          <p:nvPr>
            <p:ph type="body" sz="quarter" idx="10"/>
          </p:nvPr>
        </p:nvSpPr>
        <p:spPr>
          <a:xfrm>
            <a:off x="272480" y="1124744"/>
            <a:ext cx="4392000" cy="4896544"/>
          </a:xfrm>
        </p:spPr>
        <p:txBody>
          <a:bodyPr>
            <a:normAutofit/>
          </a:bodyPr>
          <a:lstStyle/>
          <a:p>
            <a:pPr>
              <a:lnSpc>
                <a:spcPct val="90000"/>
              </a:lnSpc>
              <a:spcAft>
                <a:spcPct val="50000"/>
              </a:spcAft>
              <a:buClr>
                <a:schemeClr val="accent1"/>
              </a:buClr>
              <a:buSzPct val="155000"/>
            </a:pPr>
            <a:r>
              <a:rPr lang="en-GB" sz="1100" dirty="0" smtClean="0">
                <a:solidFill>
                  <a:schemeClr val="accent4"/>
                </a:solidFill>
                <a:latin typeface="Univers 45 Light" pitchFamily="2" charset="0"/>
              </a:rPr>
              <a:t>3.5 </a:t>
            </a:r>
            <a:r>
              <a:rPr lang="en-GB" sz="1100" dirty="0" smtClean="0">
                <a:latin typeface="Univers 45 Light" pitchFamily="2" charset="0"/>
              </a:rPr>
              <a:t>Inadequate </a:t>
            </a:r>
            <a:r>
              <a:rPr lang="en-GB" sz="1100" dirty="0">
                <a:latin typeface="Univers 45 Light" pitchFamily="2" charset="0"/>
              </a:rPr>
              <a:t>labelling of decanted chemical substances </a:t>
            </a:r>
            <a:endParaRPr lang="en-GB" sz="1100" dirty="0">
              <a:solidFill>
                <a:schemeClr val="accent4"/>
              </a:solidFill>
              <a:latin typeface="Univers 45 Light" pitchFamily="2" charset="0"/>
            </a:endParaRPr>
          </a:p>
          <a:p>
            <a:pPr marL="0" lvl="3" indent="0" algn="just" fontAlgn="base">
              <a:lnSpc>
                <a:spcPct val="90000"/>
              </a:lnSpc>
              <a:spcBef>
                <a:spcPts val="0"/>
              </a:spcBef>
              <a:spcAft>
                <a:spcPts val="600"/>
              </a:spcAft>
              <a:buClr>
                <a:srgbClr val="808EC8"/>
              </a:buClr>
              <a:buSzPct val="155000"/>
              <a:buNone/>
            </a:pPr>
            <a:r>
              <a:rPr lang="en-GB" sz="1050" b="1" dirty="0">
                <a:solidFill>
                  <a:srgbClr val="FFC000"/>
                </a:solidFill>
                <a:latin typeface="Univers 45 Light" pitchFamily="2" charset="0"/>
              </a:rPr>
              <a:t>Medium Priority</a:t>
            </a:r>
          </a:p>
          <a:p>
            <a:pPr marL="0" lvl="3" indent="0" algn="just" fontAlgn="base">
              <a:spcBef>
                <a:spcPct val="0"/>
              </a:spcBef>
              <a:spcAft>
                <a:spcPct val="50000"/>
              </a:spcAft>
              <a:buClr>
                <a:srgbClr val="808EC8"/>
              </a:buClr>
              <a:buSzPct val="155000"/>
              <a:buNone/>
            </a:pPr>
            <a:r>
              <a:rPr lang="en-GB" dirty="0" smtClean="0">
                <a:solidFill>
                  <a:srgbClr val="000000"/>
                </a:solidFill>
                <a:latin typeface="Univers 45 Light" pitchFamily="2" charset="0"/>
              </a:rPr>
              <a:t>Each School/Department uses varying quantities of hazardous substances for their activities</a:t>
            </a:r>
            <a:r>
              <a:rPr lang="en-GB" dirty="0" smtClean="0">
                <a:latin typeface="Univers 45 Light" pitchFamily="2" charset="0"/>
              </a:rPr>
              <a:t>. In some cases substances are purchased in bulk containers and decanted down into smaller, usable containers and spray bottles. </a:t>
            </a:r>
          </a:p>
          <a:p>
            <a:pPr marL="0" lvl="3" indent="0" algn="just" fontAlgn="base">
              <a:spcBef>
                <a:spcPct val="0"/>
              </a:spcBef>
              <a:spcAft>
                <a:spcPct val="50000"/>
              </a:spcAft>
              <a:buClr>
                <a:srgbClr val="808EC8"/>
              </a:buClr>
              <a:buSzPct val="155000"/>
              <a:buNone/>
            </a:pPr>
            <a:r>
              <a:rPr lang="en-US" dirty="0" smtClean="0">
                <a:latin typeface="Univers 45 Light" pitchFamily="2" charset="0"/>
              </a:rPr>
              <a:t>We noted that a</a:t>
            </a:r>
            <a:r>
              <a:rPr lang="en-GB" dirty="0" smtClean="0">
                <a:latin typeface="Univers 45 Light" pitchFamily="2" charset="0"/>
              </a:rPr>
              <a:t> number of bottles containing decanted substances were not clearly marked and labelled with the manufacturer’s instructions for use. This is inconsistent with HSE good practice on labelling substances.</a:t>
            </a:r>
          </a:p>
          <a:p>
            <a:pPr algn="just"/>
            <a:endParaRPr lang="en-GB" sz="900" b="0" dirty="0" smtClean="0">
              <a:solidFill>
                <a:schemeClr val="tx1"/>
              </a:solidFill>
              <a:latin typeface="Univers 45 Light" pitchFamily="2" charset="0"/>
            </a:endParaRPr>
          </a:p>
          <a:p>
            <a:pPr algn="just"/>
            <a:endParaRPr lang="en-GB" sz="900" b="0" dirty="0">
              <a:solidFill>
                <a:schemeClr val="tx1"/>
              </a:solidFill>
              <a:latin typeface="Univers 45 Light" pitchFamily="2" charset="0"/>
            </a:endParaRPr>
          </a:p>
          <a:p>
            <a:pPr algn="just"/>
            <a:endParaRPr lang="en-GB" sz="900" b="0" dirty="0" smtClean="0">
              <a:solidFill>
                <a:schemeClr val="tx1"/>
              </a:solidFill>
              <a:latin typeface="Univers 45 Light" pitchFamily="2" charset="0"/>
            </a:endParaRPr>
          </a:p>
          <a:p>
            <a:pPr algn="just"/>
            <a:endParaRPr lang="en-GB" sz="900" b="0" dirty="0">
              <a:solidFill>
                <a:schemeClr val="tx1"/>
              </a:solidFill>
              <a:latin typeface="Univers 45 Light" pitchFamily="2" charset="0"/>
            </a:endParaRPr>
          </a:p>
          <a:p>
            <a:pPr fontAlgn="base">
              <a:lnSpc>
                <a:spcPct val="90000"/>
              </a:lnSpc>
              <a:spcBef>
                <a:spcPct val="0"/>
              </a:spcBef>
              <a:spcAft>
                <a:spcPct val="50000"/>
              </a:spcAft>
              <a:buClr>
                <a:srgbClr val="808EC8"/>
              </a:buClr>
              <a:buSzPct val="155000"/>
            </a:pPr>
            <a:endParaRPr lang="en-US" sz="900" b="0" dirty="0">
              <a:solidFill>
                <a:srgbClr val="000000"/>
              </a:solidFill>
              <a:latin typeface="Univers 45 Light" pitchFamily="2" charset="0"/>
            </a:endParaRPr>
          </a:p>
        </p:txBody>
      </p:sp>
      <p:sp>
        <p:nvSpPr>
          <p:cNvPr id="5" name="Text Placeholder 8"/>
          <p:cNvSpPr txBox="1">
            <a:spLocks/>
          </p:cNvSpPr>
          <p:nvPr/>
        </p:nvSpPr>
        <p:spPr bwMode="gray">
          <a:xfrm>
            <a:off x="5097016" y="1124744"/>
            <a:ext cx="4392000" cy="4896544"/>
          </a:xfrm>
          <a:prstGeom prst="rect">
            <a:avLst/>
          </a:prstGeom>
        </p:spPr>
        <p:txBody>
          <a:bodyPr vert="horz" lIns="0" tIns="0" rIns="0" bIns="0" rtlCol="0">
            <a:normAutofit/>
          </a:bodyPr>
          <a:lstStyle/>
          <a:p>
            <a:pPr marL="0" marR="0" lvl="0" indent="0" algn="just" defTabSz="914400" rtl="0" eaLnBrk="1" fontAlgn="base" latinLnBrk="0" hangingPunct="1">
              <a:spcBef>
                <a:spcPct val="0"/>
              </a:spcBef>
              <a:spcAft>
                <a:spcPct val="50000"/>
              </a:spcAft>
              <a:buClr>
                <a:srgbClr val="808EC8"/>
              </a:buClr>
              <a:buSzPct val="155000"/>
              <a:buFont typeface="Arial" pitchFamily="34" charset="0"/>
              <a:buNone/>
              <a:tabLst/>
              <a:defRPr/>
            </a:pPr>
            <a:r>
              <a:rPr kumimoji="0" lang="en-GB" sz="1000" b="1" i="0" u="none" strike="noStrike" kern="1200" cap="none" spc="0" normalizeH="0" baseline="0" noProof="0" dirty="0" smtClean="0">
                <a:ln>
                  <a:noFill/>
                </a:ln>
                <a:solidFill>
                  <a:schemeClr val="accent4"/>
                </a:solidFill>
                <a:effectLst/>
                <a:uLnTx/>
                <a:uFillTx/>
                <a:latin typeface="Univers 45 Light" pitchFamily="2" charset="0"/>
                <a:cs typeface="Arial" pitchFamily="34" charset="0"/>
              </a:rPr>
              <a:t>Risk</a:t>
            </a:r>
          </a:p>
          <a:p>
            <a:pPr lvl="0" algn="just" fontAlgn="base">
              <a:spcBef>
                <a:spcPct val="0"/>
              </a:spcBef>
              <a:spcAft>
                <a:spcPct val="50000"/>
              </a:spcAft>
              <a:buClr>
                <a:srgbClr val="808EC8"/>
              </a:buClr>
              <a:buSzPct val="155000"/>
              <a:defRPr/>
            </a:pPr>
            <a:r>
              <a:rPr lang="en-GB" sz="1000" dirty="0" smtClean="0">
                <a:solidFill>
                  <a:srgbClr val="000000"/>
                </a:solidFill>
                <a:latin typeface="Univers 45 Light" pitchFamily="2" charset="0"/>
                <a:cs typeface="Arial" pitchFamily="34" charset="0"/>
              </a:rPr>
              <a:t>There is a risk of cross contamination and potential harm from using unknown substances. If </a:t>
            </a:r>
            <a:r>
              <a:rPr kumimoji="0" lang="en-GB" sz="1000" b="0" i="0" u="none" strike="noStrike" kern="1200" cap="none" spc="0" normalizeH="0" baseline="0" noProof="0" dirty="0" smtClean="0">
                <a:ln>
                  <a:noFill/>
                </a:ln>
                <a:solidFill>
                  <a:srgbClr val="000000"/>
                </a:solidFill>
                <a:effectLst/>
                <a:uLnTx/>
                <a:uFillTx/>
                <a:latin typeface="Univers 45 Light" pitchFamily="2" charset="0"/>
                <a:cs typeface="Arial" pitchFamily="34" charset="0"/>
              </a:rPr>
              <a:t>information regarding the name and hazardous properties of the chemical substance is not transferred, the </a:t>
            </a:r>
            <a:r>
              <a:rPr kumimoji="0" lang="en-GB" sz="1000" b="0" i="0" u="none" strike="noStrike" kern="1200" cap="none" spc="0" normalizeH="0" baseline="0" noProof="0" dirty="0" smtClean="0">
                <a:ln>
                  <a:noFill/>
                </a:ln>
                <a:effectLst/>
                <a:uLnTx/>
                <a:uFillTx/>
                <a:latin typeface="Univers 45 Light" pitchFamily="2" charset="0"/>
                <a:cs typeface="Arial" pitchFamily="34" charset="0"/>
              </a:rPr>
              <a:t>contents could be mistaken for another, potentially less hazardous substance, such as water, increasing the potential risk to staff / students handling the substances</a:t>
            </a:r>
            <a:r>
              <a:rPr lang="en-GB" sz="1000" dirty="0" smtClean="0">
                <a:latin typeface="Univers 45 Light" pitchFamily="2" charset="0"/>
                <a:cs typeface="Arial" pitchFamily="34" charset="0"/>
              </a:rPr>
              <a:t>.</a:t>
            </a:r>
            <a:endParaRPr kumimoji="0" lang="en-GB" sz="1000" b="0" i="0" u="none" strike="noStrike" kern="1200" cap="none" spc="0" normalizeH="0" baseline="0" noProof="0" dirty="0" smtClean="0">
              <a:ln>
                <a:noFill/>
              </a:ln>
              <a:effectLst/>
              <a:uLnTx/>
              <a:uFillTx/>
              <a:latin typeface="Univers 45 Light" pitchFamily="2" charset="0"/>
              <a:cs typeface="Arial" pitchFamily="34" charset="0"/>
            </a:endParaRPr>
          </a:p>
          <a:p>
            <a:pPr marL="0" marR="0" lvl="0" indent="0" algn="just" defTabSz="914400" rtl="0" eaLnBrk="1" fontAlgn="base" latinLnBrk="0" hangingPunct="1">
              <a:spcBef>
                <a:spcPct val="0"/>
              </a:spcBef>
              <a:spcAft>
                <a:spcPct val="50000"/>
              </a:spcAft>
              <a:buClr>
                <a:srgbClr val="808EC8"/>
              </a:buClr>
              <a:buSzPct val="155000"/>
              <a:buFont typeface="Arial" pitchFamily="34" charset="0"/>
              <a:buNone/>
              <a:tabLst/>
              <a:defRPr/>
            </a:pPr>
            <a:r>
              <a:rPr kumimoji="0" lang="en-GB" sz="1000" b="1" i="0" u="none" strike="noStrike" kern="1200" cap="none" spc="0" normalizeH="0" baseline="0" noProof="0" dirty="0" smtClean="0">
                <a:ln>
                  <a:noFill/>
                </a:ln>
                <a:solidFill>
                  <a:schemeClr val="accent4"/>
                </a:solidFill>
                <a:effectLst/>
                <a:uLnTx/>
                <a:uFillTx/>
                <a:latin typeface="Univers 45 Light" pitchFamily="2" charset="0"/>
                <a:cs typeface="Arial" pitchFamily="34" charset="0"/>
              </a:rPr>
              <a:t>Recommendation</a:t>
            </a:r>
          </a:p>
          <a:p>
            <a:pPr algn="just" fontAlgn="base">
              <a:spcBef>
                <a:spcPct val="0"/>
              </a:spcBef>
              <a:spcAft>
                <a:spcPct val="50000"/>
              </a:spcAft>
              <a:buClr>
                <a:srgbClr val="808EC8"/>
              </a:buClr>
              <a:buSzPct val="155000"/>
              <a:defRPr/>
            </a:pPr>
            <a:r>
              <a:rPr lang="en-GB" sz="1000" dirty="0" smtClean="0">
                <a:solidFill>
                  <a:srgbClr val="000000"/>
                </a:solidFill>
                <a:latin typeface="Univers 45 Light" pitchFamily="2" charset="0"/>
                <a:cs typeface="Arial" pitchFamily="34" charset="0"/>
              </a:rPr>
              <a:t>We recommend management considers issuing </a:t>
            </a:r>
            <a:r>
              <a:rPr lang="en-GB" sz="1000" dirty="0" smtClean="0">
                <a:latin typeface="Univers 45 Light" pitchFamily="2" charset="0"/>
                <a:cs typeface="Arial" pitchFamily="34" charset="0"/>
              </a:rPr>
              <a:t>guidance or providing training to all Schools/Departments about decanting substances. </a:t>
            </a:r>
          </a:p>
          <a:p>
            <a:pPr algn="just" fontAlgn="base">
              <a:spcBef>
                <a:spcPct val="0"/>
              </a:spcBef>
              <a:spcAft>
                <a:spcPct val="50000"/>
              </a:spcAft>
              <a:buClr>
                <a:srgbClr val="808EC8"/>
              </a:buClr>
              <a:buSzPct val="155000"/>
              <a:defRPr/>
            </a:pPr>
            <a:r>
              <a:rPr lang="en-GB" sz="1000" dirty="0" smtClean="0">
                <a:latin typeface="Univers 45 Light" pitchFamily="2" charset="0"/>
                <a:cs typeface="Arial" pitchFamily="34" charset="0"/>
              </a:rPr>
              <a:t>The HSE recommends that containers are clearly marked and labelled with the manufacturer’s instructions for use. The label should clearly identify the hazards of the substance.</a:t>
            </a:r>
          </a:p>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chemeClr val="tx1"/>
              </a:solidFill>
              <a:effectLst/>
              <a:uLnTx/>
              <a:uFillTx/>
              <a:latin typeface="Univers 45 Light" pitchFamily="2" charset="0"/>
              <a:ea typeface="+mn-ea"/>
              <a:cs typeface="Arial" pitchFamily="34" charset="0"/>
            </a:endParaRP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chemeClr val="tx1"/>
              </a:solidFill>
              <a:effectLst/>
              <a:uLnTx/>
              <a:uFillTx/>
              <a:latin typeface="Univers 45 Light" pitchFamily="2" charset="0"/>
              <a:ea typeface="+mn-ea"/>
              <a:cs typeface="Arial" pitchFamily="34" charset="0"/>
            </a:endParaRP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chemeClr val="tx1"/>
              </a:solidFill>
              <a:effectLst/>
              <a:uLnTx/>
              <a:uFillTx/>
              <a:latin typeface="Univers 45 Light" pitchFamily="2" charset="0"/>
              <a:ea typeface="+mn-ea"/>
              <a:cs typeface="Arial" pitchFamily="34" charset="0"/>
            </a:endParaRP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chemeClr val="tx1"/>
              </a:solidFill>
              <a:effectLst/>
              <a:uLnTx/>
              <a:uFillTx/>
              <a:latin typeface="Univers 45 Light" pitchFamily="2" charset="0"/>
              <a:ea typeface="+mn-ea"/>
              <a:cs typeface="Arial" pitchFamily="34" charset="0"/>
            </a:endParaRPr>
          </a:p>
          <a:p>
            <a:pPr lvl="0" fontAlgn="base">
              <a:lnSpc>
                <a:spcPct val="90000"/>
              </a:lnSpc>
              <a:spcBef>
                <a:spcPct val="0"/>
              </a:spcBef>
              <a:spcAft>
                <a:spcPct val="50000"/>
              </a:spcAft>
              <a:buClr>
                <a:srgbClr val="808EC8"/>
              </a:buClr>
              <a:buSzPct val="155000"/>
              <a:defRPr/>
            </a:pPr>
            <a:endParaRPr kumimoji="0" lang="en-US" sz="900" b="0" i="0" u="none" strike="noStrike" kern="1200" cap="none" spc="0" normalizeH="0" baseline="0" noProof="0" dirty="0">
              <a:ln>
                <a:noFill/>
              </a:ln>
              <a:solidFill>
                <a:srgbClr val="000000"/>
              </a:solidFill>
              <a:effectLst/>
              <a:uLnTx/>
              <a:uFillTx/>
              <a:latin typeface="Univers 45 Light" pitchFamily="2" charset="0"/>
              <a:ea typeface="+mn-ea"/>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Univers 45 Light" pitchFamily="2" charset="0"/>
              </a:rPr>
              <a:t>3. Findings and recommendations (continued)</a:t>
            </a:r>
            <a:r>
              <a:rPr lang="en-GB" dirty="0" smtClean="0"/>
              <a:t> </a:t>
            </a:r>
            <a:endParaRPr lang="en-GB" dirty="0"/>
          </a:p>
        </p:txBody>
      </p:sp>
      <p:sp>
        <p:nvSpPr>
          <p:cNvPr id="9" name="Text Placeholder 8"/>
          <p:cNvSpPr>
            <a:spLocks noGrp="1"/>
          </p:cNvSpPr>
          <p:nvPr>
            <p:ph type="body" sz="quarter" idx="10"/>
          </p:nvPr>
        </p:nvSpPr>
        <p:spPr>
          <a:xfrm>
            <a:off x="272480" y="1124744"/>
            <a:ext cx="4392000" cy="4896544"/>
          </a:xfrm>
        </p:spPr>
        <p:txBody>
          <a:bodyPr>
            <a:normAutofit/>
          </a:bodyPr>
          <a:lstStyle/>
          <a:p>
            <a:pPr>
              <a:lnSpc>
                <a:spcPct val="90000"/>
              </a:lnSpc>
              <a:spcAft>
                <a:spcPts val="600"/>
              </a:spcAft>
              <a:buClr>
                <a:schemeClr val="accent1"/>
              </a:buClr>
              <a:buSzPct val="155000"/>
            </a:pPr>
            <a:r>
              <a:rPr lang="en-GB" sz="1100" dirty="0" smtClean="0">
                <a:solidFill>
                  <a:schemeClr val="accent4"/>
                </a:solidFill>
                <a:latin typeface="Univers 45 Light" pitchFamily="2" charset="0"/>
              </a:rPr>
              <a:t>3.6 </a:t>
            </a:r>
            <a:r>
              <a:rPr lang="en-GB" sz="1100" dirty="0" smtClean="0">
                <a:latin typeface="Univers 45 Light" pitchFamily="2" charset="0"/>
              </a:rPr>
              <a:t>Inconsistent use </a:t>
            </a:r>
            <a:r>
              <a:rPr lang="en-GB" sz="1100" dirty="0">
                <a:latin typeface="Univers 45 Light" pitchFamily="2" charset="0"/>
              </a:rPr>
              <a:t>of Personal Protection Equipment (PPE) </a:t>
            </a:r>
          </a:p>
          <a:p>
            <a:pPr marL="0" lvl="3" indent="0">
              <a:lnSpc>
                <a:spcPct val="90000"/>
              </a:lnSpc>
              <a:spcBef>
                <a:spcPts val="0"/>
              </a:spcBef>
              <a:spcAft>
                <a:spcPts val="600"/>
              </a:spcAft>
              <a:buClr>
                <a:schemeClr val="accent1"/>
              </a:buClr>
              <a:buSzPct val="155000"/>
              <a:buNone/>
            </a:pPr>
            <a:r>
              <a:rPr lang="en-GB" sz="1050" b="1" dirty="0" smtClean="0">
                <a:solidFill>
                  <a:srgbClr val="92D050"/>
                </a:solidFill>
                <a:latin typeface="Univers 45 Light" pitchFamily="2" charset="0"/>
              </a:rPr>
              <a:t>Low </a:t>
            </a:r>
            <a:r>
              <a:rPr lang="en-GB" sz="1050" b="1" dirty="0">
                <a:solidFill>
                  <a:srgbClr val="92D050"/>
                </a:solidFill>
                <a:latin typeface="Univers 45 Light" pitchFamily="2" charset="0"/>
              </a:rPr>
              <a:t>Priority</a:t>
            </a:r>
          </a:p>
          <a:p>
            <a:pPr algn="just">
              <a:spcBef>
                <a:spcPts val="0"/>
              </a:spcBef>
            </a:pPr>
            <a:r>
              <a:rPr lang="en-GB" b="0" dirty="0" smtClean="0">
                <a:solidFill>
                  <a:schemeClr val="tx1"/>
                </a:solidFill>
                <a:latin typeface="Univers 45 Light" pitchFamily="2" charset="0"/>
              </a:rPr>
              <a:t>Personal Protective Equipment (PPE) is provided as an additional measure to all other controls to reduce exposure to hazardous materials. During our audit we observed instances where PPE was not worn despite being mandatory in the areas sampled. </a:t>
            </a:r>
          </a:p>
          <a:p>
            <a:pPr algn="just"/>
            <a:r>
              <a:rPr lang="en-US" b="0" dirty="0" smtClean="0">
                <a:solidFill>
                  <a:srgbClr val="000000"/>
                </a:solidFill>
                <a:latin typeface="Univers 45 Light" pitchFamily="2" charset="0"/>
              </a:rPr>
              <a:t>The audit </a:t>
            </a:r>
            <a:r>
              <a:rPr lang="en-US" b="0" dirty="0">
                <a:solidFill>
                  <a:srgbClr val="000000"/>
                </a:solidFill>
                <a:latin typeface="Univers 45 Light" pitchFamily="2" charset="0"/>
              </a:rPr>
              <a:t>has identified the following:</a:t>
            </a:r>
            <a:endParaRPr lang="en-GB" b="0" dirty="0" smtClean="0">
              <a:solidFill>
                <a:schemeClr val="tx1"/>
              </a:solidFill>
              <a:latin typeface="Univers 45 Light" pitchFamily="2" charset="0"/>
            </a:endParaRPr>
          </a:p>
          <a:p>
            <a:pPr algn="just" fontAlgn="base">
              <a:spcBef>
                <a:spcPct val="0"/>
              </a:spcBef>
              <a:spcAft>
                <a:spcPct val="0"/>
              </a:spcAft>
            </a:pPr>
            <a:endParaRPr lang="en-US" b="0" dirty="0">
              <a:solidFill>
                <a:srgbClr val="000000"/>
              </a:solidFill>
              <a:latin typeface="Univers 45 Light" pitchFamily="2" charset="0"/>
            </a:endParaRPr>
          </a:p>
          <a:p>
            <a:pPr lvl="3" algn="just" fontAlgn="base">
              <a:spcBef>
                <a:spcPct val="0"/>
              </a:spcBef>
              <a:spcAft>
                <a:spcPct val="50000"/>
              </a:spcAft>
              <a:buClr>
                <a:schemeClr val="accent4"/>
              </a:buClr>
              <a:buSzPct val="115000"/>
              <a:buFont typeface="Wingdings" pitchFamily="2" charset="2"/>
              <a:buChar char="§"/>
            </a:pPr>
            <a:r>
              <a:rPr lang="en-GB" dirty="0" smtClean="0">
                <a:solidFill>
                  <a:srgbClr val="000000"/>
                </a:solidFill>
                <a:latin typeface="Univers 45 Light" pitchFamily="2" charset="0"/>
              </a:rPr>
              <a:t>In some cases students were observed to not be wearing PPE, such as safety glasses or lab coats in areas where use is mandatory.</a:t>
            </a:r>
          </a:p>
          <a:p>
            <a:pPr lvl="3" algn="just" fontAlgn="base">
              <a:spcBef>
                <a:spcPct val="0"/>
              </a:spcBef>
              <a:spcAft>
                <a:spcPct val="50000"/>
              </a:spcAft>
              <a:buClr>
                <a:schemeClr val="accent4"/>
              </a:buClr>
              <a:buSzPct val="115000"/>
              <a:buFont typeface="Wingdings" pitchFamily="2" charset="2"/>
              <a:buChar char="§"/>
            </a:pPr>
            <a:r>
              <a:rPr lang="en-GB" dirty="0" smtClean="0">
                <a:solidFill>
                  <a:srgbClr val="000000"/>
                </a:solidFill>
                <a:latin typeface="Univers 45 Light" pitchFamily="2" charset="0"/>
              </a:rPr>
              <a:t>According to University accident data for 2009-2011 produced by the University HSE office there have been a number of incidents in which PPE could have provided additional protection because other measures failed.   </a:t>
            </a:r>
          </a:p>
          <a:p>
            <a:pPr lvl="3" algn="just" fontAlgn="base">
              <a:spcBef>
                <a:spcPct val="0"/>
              </a:spcBef>
              <a:spcAft>
                <a:spcPct val="50000"/>
              </a:spcAft>
              <a:buClr>
                <a:schemeClr val="accent4"/>
              </a:buClr>
              <a:buSzPct val="115000"/>
              <a:buFont typeface="Wingdings" pitchFamily="2" charset="2"/>
              <a:buChar char="§"/>
            </a:pPr>
            <a:r>
              <a:rPr lang="en-GB" dirty="0">
                <a:latin typeface="Univers 45 Light" pitchFamily="2" charset="0"/>
                <a:cs typeface="Arial" charset="0"/>
              </a:rPr>
              <a:t>There </a:t>
            </a:r>
            <a:r>
              <a:rPr lang="en-GB" dirty="0" smtClean="0">
                <a:latin typeface="Univers 45 Light" pitchFamily="2" charset="0"/>
                <a:cs typeface="Arial" charset="0"/>
              </a:rPr>
              <a:t>are differences in dress code policy regarding what clothing can be worn in laboratories. In </a:t>
            </a:r>
            <a:r>
              <a:rPr lang="en-GB" dirty="0">
                <a:latin typeface="Univers 45 Light" pitchFamily="2" charset="0"/>
                <a:cs typeface="Arial" charset="0"/>
              </a:rPr>
              <a:t>one Department male students were </a:t>
            </a:r>
            <a:r>
              <a:rPr lang="en-GB" dirty="0" smtClean="0">
                <a:latin typeface="Univers 45 Light" pitchFamily="2" charset="0"/>
                <a:cs typeface="Arial" charset="0"/>
              </a:rPr>
              <a:t>observed </a:t>
            </a:r>
            <a:r>
              <a:rPr lang="en-GB" dirty="0">
                <a:latin typeface="Univers 45 Light" pitchFamily="2" charset="0"/>
                <a:cs typeface="Arial" charset="0"/>
              </a:rPr>
              <a:t>to </a:t>
            </a:r>
            <a:r>
              <a:rPr lang="en-GB" dirty="0" smtClean="0">
                <a:latin typeface="Univers 45 Light" pitchFamily="2" charset="0"/>
                <a:cs typeface="Arial" charset="0"/>
              </a:rPr>
              <a:t>be wearing shorts, </a:t>
            </a:r>
            <a:r>
              <a:rPr lang="en-GB" dirty="0">
                <a:latin typeface="Univers 45 Light" pitchFamily="2" charset="0"/>
                <a:cs typeface="Arial" charset="0"/>
              </a:rPr>
              <a:t>however this was prohibited in </a:t>
            </a:r>
            <a:r>
              <a:rPr lang="en-GB" dirty="0" smtClean="0">
                <a:latin typeface="Univers 45 Light" pitchFamily="2" charset="0"/>
                <a:cs typeface="Arial" charset="0"/>
              </a:rPr>
              <a:t>another due to risks of substances onto skin. </a:t>
            </a:r>
            <a:r>
              <a:rPr lang="en-GB" dirty="0">
                <a:latin typeface="Univers 45 Light" pitchFamily="2" charset="0"/>
                <a:cs typeface="Arial" charset="0"/>
              </a:rPr>
              <a:t>Whilst it is recognised risks of absorption through the skin may depend on the activity being carried out, the University may wish to have a consistent approach towards clothing in all laboratories.</a:t>
            </a:r>
          </a:p>
          <a:p>
            <a:pPr lvl="3" algn="just" fontAlgn="base">
              <a:spcBef>
                <a:spcPct val="0"/>
              </a:spcBef>
              <a:spcAft>
                <a:spcPct val="50000"/>
              </a:spcAft>
              <a:buClr>
                <a:schemeClr val="accent4"/>
              </a:buClr>
              <a:buSzPct val="115000"/>
              <a:buNone/>
            </a:pPr>
            <a:endParaRPr lang="en-GB" sz="900" b="0" dirty="0" smtClean="0">
              <a:solidFill>
                <a:schemeClr val="tx1"/>
              </a:solidFill>
              <a:latin typeface="Univers 45 Light" pitchFamily="2" charset="0"/>
            </a:endParaRPr>
          </a:p>
          <a:p>
            <a:pPr algn="just"/>
            <a:endParaRPr lang="en-GB" sz="900" b="0" dirty="0">
              <a:solidFill>
                <a:schemeClr val="tx1"/>
              </a:solidFill>
              <a:latin typeface="Univers 45 Light" pitchFamily="2" charset="0"/>
            </a:endParaRPr>
          </a:p>
          <a:p>
            <a:pPr algn="just"/>
            <a:endParaRPr lang="en-GB" sz="900" b="0" dirty="0" smtClean="0">
              <a:solidFill>
                <a:schemeClr val="tx1"/>
              </a:solidFill>
              <a:latin typeface="Univers 45 Light" pitchFamily="2" charset="0"/>
            </a:endParaRPr>
          </a:p>
          <a:p>
            <a:pPr algn="just"/>
            <a:endParaRPr lang="en-GB" sz="900" b="0" dirty="0">
              <a:solidFill>
                <a:schemeClr val="tx1"/>
              </a:solidFill>
              <a:latin typeface="Univers 45 Light" pitchFamily="2" charset="0"/>
            </a:endParaRPr>
          </a:p>
          <a:p>
            <a:pPr fontAlgn="base">
              <a:lnSpc>
                <a:spcPct val="90000"/>
              </a:lnSpc>
              <a:spcBef>
                <a:spcPct val="0"/>
              </a:spcBef>
              <a:spcAft>
                <a:spcPct val="50000"/>
              </a:spcAft>
              <a:buClr>
                <a:srgbClr val="808EC8"/>
              </a:buClr>
              <a:buSzPct val="155000"/>
            </a:pPr>
            <a:endParaRPr lang="en-US" sz="900" b="0" dirty="0">
              <a:solidFill>
                <a:srgbClr val="000000"/>
              </a:solidFill>
              <a:latin typeface="Univers 45 Light" pitchFamily="2" charset="0"/>
            </a:endParaRPr>
          </a:p>
        </p:txBody>
      </p:sp>
      <p:sp>
        <p:nvSpPr>
          <p:cNvPr id="5" name="Text Placeholder 8"/>
          <p:cNvSpPr txBox="1">
            <a:spLocks/>
          </p:cNvSpPr>
          <p:nvPr/>
        </p:nvSpPr>
        <p:spPr bwMode="gray">
          <a:xfrm>
            <a:off x="5025008" y="1124744"/>
            <a:ext cx="4392000" cy="4896544"/>
          </a:xfrm>
          <a:prstGeom prst="rect">
            <a:avLst/>
          </a:prstGeom>
        </p:spPr>
        <p:txBody>
          <a:bodyPr vert="horz" lIns="0" tIns="0" rIns="0" bIns="0" rtlCol="0">
            <a:normAutofit/>
          </a:bodyPr>
          <a:lstStyle/>
          <a:p>
            <a:pPr marL="0" marR="0" lvl="0" indent="0" algn="just" defTabSz="914400" rtl="0" eaLnBrk="1" fontAlgn="base" latinLnBrk="0" hangingPunct="1">
              <a:spcBef>
                <a:spcPct val="0"/>
              </a:spcBef>
              <a:spcAft>
                <a:spcPct val="50000"/>
              </a:spcAft>
              <a:buClr>
                <a:srgbClr val="808EC8"/>
              </a:buClr>
              <a:buSzPct val="155000"/>
              <a:buFont typeface="Arial" pitchFamily="34" charset="0"/>
              <a:buNone/>
              <a:tabLst/>
              <a:defRPr/>
            </a:pPr>
            <a:r>
              <a:rPr kumimoji="0" lang="en-GB" sz="1000" b="1" i="0" u="none" strike="noStrike" kern="1200" cap="none" spc="0" normalizeH="0" baseline="0" noProof="0" dirty="0" smtClean="0">
                <a:ln>
                  <a:noFill/>
                </a:ln>
                <a:solidFill>
                  <a:schemeClr val="accent4"/>
                </a:solidFill>
                <a:effectLst/>
                <a:uLnTx/>
                <a:uFillTx/>
                <a:latin typeface="Univers 45 Light" pitchFamily="2" charset="0"/>
                <a:ea typeface="+mn-ea"/>
                <a:cs typeface="Arial" pitchFamily="34" charset="0"/>
              </a:rPr>
              <a:t>Risk</a:t>
            </a:r>
          </a:p>
          <a:p>
            <a:pPr marL="0" marR="0" lvl="0" indent="0" algn="just" defTabSz="914400" rtl="0" eaLnBrk="1" fontAlgn="base" latinLnBrk="0" hangingPunct="1">
              <a:spcBef>
                <a:spcPct val="0"/>
              </a:spcBef>
              <a:spcAft>
                <a:spcPct val="50000"/>
              </a:spcAft>
              <a:buClr>
                <a:srgbClr val="808EC8"/>
              </a:buClr>
              <a:buSzPct val="155000"/>
              <a:buFont typeface="Arial" pitchFamily="34" charset="0"/>
              <a:buNone/>
              <a:tabLst/>
              <a:defRPr/>
            </a:pPr>
            <a:r>
              <a:rPr kumimoji="0" lang="en-GB" sz="10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Failure to have a clear procedure for PPE has the potential to</a:t>
            </a:r>
            <a:r>
              <a:rPr kumimoji="0" lang="en-GB" sz="1000" b="0" i="0" u="none" strike="noStrike" kern="1200" cap="none" spc="0" normalizeH="0" noProof="0" dirty="0" smtClean="0">
                <a:ln>
                  <a:noFill/>
                </a:ln>
                <a:solidFill>
                  <a:srgbClr val="000000"/>
                </a:solidFill>
                <a:effectLst/>
                <a:uLnTx/>
                <a:uFillTx/>
                <a:latin typeface="Univers 45 Light" pitchFamily="2" charset="0"/>
                <a:ea typeface="+mn-ea"/>
                <a:cs typeface="Arial" pitchFamily="34" charset="0"/>
              </a:rPr>
              <a:t> lead to incorrect use of PPE which may expose students/staff to hazardous materials.</a:t>
            </a:r>
            <a:endParaRPr kumimoji="0" lang="en-GB" sz="10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0" indent="0" algn="just" defTabSz="914400" rtl="0" eaLnBrk="1" fontAlgn="base" latinLnBrk="0" hangingPunct="1">
              <a:spcBef>
                <a:spcPct val="0"/>
              </a:spcBef>
              <a:spcAft>
                <a:spcPct val="50000"/>
              </a:spcAft>
              <a:buClr>
                <a:srgbClr val="808EC8"/>
              </a:buClr>
              <a:buSzPct val="155000"/>
              <a:buFont typeface="Arial" pitchFamily="34" charset="0"/>
              <a:buNone/>
              <a:tabLst/>
              <a:defRPr/>
            </a:pPr>
            <a:r>
              <a:rPr lang="en-GB" sz="1000" dirty="0" smtClean="0">
                <a:latin typeface="Univers 45 Light" pitchFamily="2" charset="0"/>
                <a:cs typeface="Arial" pitchFamily="34" charset="0"/>
              </a:rPr>
              <a:t>Furthermore if PPE is not worn when mandatory this could weaken senior management’s ability to defend managements ability to defend enforcement action or civil claim should this be raised against the University.</a:t>
            </a:r>
          </a:p>
          <a:p>
            <a:pPr marL="0" marR="0" lvl="0" indent="0" algn="just" defTabSz="914400" rtl="0" eaLnBrk="1" fontAlgn="base" latinLnBrk="0" hangingPunct="1">
              <a:spcBef>
                <a:spcPct val="0"/>
              </a:spcBef>
              <a:spcAft>
                <a:spcPct val="50000"/>
              </a:spcAft>
              <a:buClr>
                <a:srgbClr val="808EC8"/>
              </a:buClr>
              <a:buSzPct val="155000"/>
              <a:buFont typeface="Arial" pitchFamily="34" charset="0"/>
              <a:buNone/>
              <a:tabLst/>
              <a:defRPr/>
            </a:pPr>
            <a:endParaRPr kumimoji="0" lang="en-GB" sz="10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0" indent="0" algn="just" defTabSz="914400" rtl="0" eaLnBrk="1" fontAlgn="base" latinLnBrk="0" hangingPunct="1">
              <a:spcBef>
                <a:spcPct val="0"/>
              </a:spcBef>
              <a:spcAft>
                <a:spcPct val="50000"/>
              </a:spcAft>
              <a:buClr>
                <a:srgbClr val="808EC8"/>
              </a:buClr>
              <a:buSzPct val="155000"/>
              <a:buFont typeface="Arial" pitchFamily="34" charset="0"/>
              <a:buNone/>
              <a:tabLst/>
              <a:defRPr/>
            </a:pPr>
            <a:r>
              <a:rPr kumimoji="0" lang="en-GB" sz="1000" b="1" i="0" u="none" strike="noStrike" kern="1200" cap="none" spc="0" normalizeH="0" baseline="0" noProof="0" dirty="0" smtClean="0">
                <a:ln>
                  <a:noFill/>
                </a:ln>
                <a:solidFill>
                  <a:schemeClr val="accent4"/>
                </a:solidFill>
                <a:effectLst/>
                <a:uLnTx/>
                <a:uFillTx/>
                <a:latin typeface="Univers 45 Light" pitchFamily="2" charset="0"/>
                <a:ea typeface="+mn-ea"/>
                <a:cs typeface="Arial" pitchFamily="34" charset="0"/>
              </a:rPr>
              <a:t>Recommendations</a:t>
            </a:r>
          </a:p>
          <a:p>
            <a:pPr marL="0" marR="0" lvl="0" indent="0" algn="just" defTabSz="914400" rtl="0" eaLnBrk="1" fontAlgn="base" latinLnBrk="0" hangingPunct="1">
              <a:spcBef>
                <a:spcPct val="0"/>
              </a:spcBef>
              <a:spcAft>
                <a:spcPct val="0"/>
              </a:spcAft>
              <a:buClrTx/>
              <a:buSzTx/>
              <a:buFont typeface="Arial" pitchFamily="34" charset="0"/>
              <a:buNone/>
              <a:tabLst/>
              <a:defRPr/>
            </a:pPr>
            <a:r>
              <a:rPr kumimoji="0" lang="en-GB" sz="10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We </a:t>
            </a:r>
            <a:r>
              <a:rPr kumimoji="0" lang="en-GB" sz="1000" b="0" i="0" u="none" strike="noStrike" kern="1200" cap="none" spc="0" normalizeH="0" baseline="0" noProof="0" dirty="0" smtClean="0">
                <a:ln>
                  <a:noFill/>
                </a:ln>
                <a:effectLst/>
                <a:uLnTx/>
                <a:uFillTx/>
                <a:latin typeface="Univers 45 Light" pitchFamily="2" charset="0"/>
                <a:ea typeface="+mn-ea"/>
                <a:cs typeface="Arial" pitchFamily="34" charset="0"/>
              </a:rPr>
              <a:t>recommend that management :</a:t>
            </a:r>
          </a:p>
          <a:p>
            <a:pPr marL="0" marR="0" lvl="0" indent="0" algn="just" defTabSz="914400" rtl="0" eaLnBrk="1" fontAlgn="base" latinLnBrk="0" hangingPunct="1">
              <a:spcBef>
                <a:spcPct val="0"/>
              </a:spcBef>
              <a:spcAft>
                <a:spcPct val="0"/>
              </a:spcAft>
              <a:buClrTx/>
              <a:buSzTx/>
              <a:buFont typeface="Arial" pitchFamily="34" charset="0"/>
              <a:buNone/>
              <a:tabLst/>
              <a:defRPr/>
            </a:pPr>
            <a:endParaRPr kumimoji="0" lang="en-US" sz="1000" b="0" i="0" u="none" strike="noStrike" kern="1200" cap="none" spc="0" normalizeH="0" baseline="0" noProof="0" dirty="0" smtClean="0">
              <a:ln>
                <a:noFill/>
              </a:ln>
              <a:effectLst/>
              <a:uLnTx/>
              <a:uFillTx/>
              <a:latin typeface="Univers 45 Light" pitchFamily="2" charset="0"/>
              <a:ea typeface="+mn-ea"/>
              <a:cs typeface="Arial" pitchFamily="34" charset="0"/>
            </a:endParaRPr>
          </a:p>
          <a:p>
            <a:pPr marL="365125" lvl="3" indent="-228600" algn="just" fontAlgn="base">
              <a:spcBef>
                <a:spcPct val="0"/>
              </a:spcBef>
              <a:spcAft>
                <a:spcPct val="50000"/>
              </a:spcAft>
              <a:buClr>
                <a:schemeClr val="accent4"/>
              </a:buClr>
              <a:buSzPct val="100000"/>
              <a:buFont typeface="+mj-lt"/>
              <a:buAutoNum type="arabicPeriod"/>
              <a:defRPr/>
            </a:pPr>
            <a:r>
              <a:rPr lang="en-GB" sz="1000" dirty="0" smtClean="0">
                <a:latin typeface="Univers 45 Light" pitchFamily="2" charset="0"/>
                <a:cs typeface="Arial" pitchFamily="34" charset="0"/>
              </a:rPr>
              <a:t>Conduct a risk assessment to consider if the existing dress code is appropriate in controlling risks of splashing. </a:t>
            </a:r>
          </a:p>
          <a:p>
            <a:pPr marL="365125" lvl="3" indent="-228600" algn="just" fontAlgn="base">
              <a:spcBef>
                <a:spcPct val="0"/>
              </a:spcBef>
              <a:spcAft>
                <a:spcPct val="50000"/>
              </a:spcAft>
              <a:buClr>
                <a:schemeClr val="accent4"/>
              </a:buClr>
              <a:buSzPct val="100000"/>
              <a:buFont typeface="+mj-lt"/>
              <a:buAutoNum type="arabicPeriod"/>
              <a:defRPr/>
            </a:pPr>
            <a:r>
              <a:rPr lang="en-GB" sz="1000" dirty="0" smtClean="0">
                <a:latin typeface="Univers 45 Light" pitchFamily="2" charset="0"/>
                <a:cs typeface="Arial" pitchFamily="34" charset="0"/>
              </a:rPr>
              <a:t>Depending on the outcome of the RA management decide the appropriate dress code to consider if the existing dress code is an effective supplementary control to reduce risk of injury further.</a:t>
            </a:r>
          </a:p>
          <a:p>
            <a:pPr marL="365125" marR="0" lvl="3" indent="-228600" algn="just" defTabSz="914400" rtl="0" eaLnBrk="1" fontAlgn="base" latinLnBrk="0" hangingPunct="1">
              <a:spcBef>
                <a:spcPct val="0"/>
              </a:spcBef>
              <a:spcAft>
                <a:spcPct val="50000"/>
              </a:spcAft>
              <a:buClr>
                <a:schemeClr val="accent4"/>
              </a:buClr>
              <a:buSzPct val="100000"/>
              <a:buFont typeface="+mj-lt"/>
              <a:buAutoNum type="arabicPeriod"/>
              <a:tabLst/>
              <a:defRPr/>
            </a:pPr>
            <a:r>
              <a:rPr kumimoji="0" lang="en-GB" sz="1000" b="0" i="0" u="none" strike="noStrike" kern="1200" cap="none" spc="0" normalizeH="0" baseline="0" noProof="0" dirty="0" smtClean="0">
                <a:ln>
                  <a:noFill/>
                </a:ln>
                <a:effectLst/>
                <a:uLnTx/>
                <a:uFillTx/>
                <a:latin typeface="Univers 45 Light" pitchFamily="2" charset="0"/>
                <a:ea typeface="+mn-ea"/>
                <a:cs typeface="Arial" pitchFamily="34" charset="0"/>
              </a:rPr>
              <a:t>Review signage for all laboratory areas to ensure any mandatory requirements for PPE are clear and visible.</a:t>
            </a:r>
          </a:p>
          <a:p>
            <a:pPr marL="365125" lvl="3" indent="-228600" algn="just" fontAlgn="base">
              <a:spcBef>
                <a:spcPct val="0"/>
              </a:spcBef>
              <a:spcAft>
                <a:spcPct val="50000"/>
              </a:spcAft>
              <a:buClr>
                <a:schemeClr val="accent4"/>
              </a:buClr>
              <a:buSzPct val="100000"/>
              <a:buFont typeface="+mj-lt"/>
              <a:buAutoNum type="arabicPeriod"/>
              <a:defRPr/>
            </a:pPr>
            <a:r>
              <a:rPr kumimoji="0" lang="en-GB" sz="1000" b="0" i="0" u="none" strike="noStrike" kern="1200" cap="none" spc="0" normalizeH="0" baseline="0" noProof="0" dirty="0" smtClean="0">
                <a:ln>
                  <a:noFill/>
                </a:ln>
                <a:effectLst/>
                <a:uLnTx/>
                <a:uFillTx/>
                <a:latin typeface="Univers 45 Light" pitchFamily="2" charset="0"/>
                <a:ea typeface="+mn-ea"/>
                <a:cs typeface="Arial" pitchFamily="34" charset="0"/>
              </a:rPr>
              <a:t>Take appropriate steps to monitor the use of PPE and that corrective actions are implemented where necessary.</a:t>
            </a: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chemeClr val="tx1"/>
              </a:solidFill>
              <a:effectLst/>
              <a:uLnTx/>
              <a:uFillTx/>
              <a:latin typeface="Univers 45 Light" pitchFamily="2" charset="0"/>
              <a:ea typeface="+mn-ea"/>
              <a:cs typeface="Arial" pitchFamily="34" charset="0"/>
            </a:endParaRP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chemeClr val="tx1"/>
              </a:solidFill>
              <a:effectLst/>
              <a:uLnTx/>
              <a:uFillTx/>
              <a:latin typeface="Univers 45 Light" pitchFamily="2" charset="0"/>
              <a:ea typeface="+mn-ea"/>
              <a:cs typeface="Arial" pitchFamily="34" charset="0"/>
            </a:endParaRP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chemeClr val="tx1"/>
              </a:solidFill>
              <a:effectLst/>
              <a:uLnTx/>
              <a:uFillTx/>
              <a:latin typeface="Univers 45 Light" pitchFamily="2" charset="0"/>
              <a:ea typeface="+mn-ea"/>
              <a:cs typeface="Arial" pitchFamily="34" charset="0"/>
            </a:endParaRPr>
          </a:p>
          <a:p>
            <a:pPr marL="0" marR="0" lvl="0" indent="0" algn="l" defTabSz="914400" rtl="0" eaLnBrk="1" fontAlgn="base" latinLnBrk="0" hangingPunct="1">
              <a:lnSpc>
                <a:spcPct val="90000"/>
              </a:lnSpc>
              <a:spcBef>
                <a:spcPct val="0"/>
              </a:spcBef>
              <a:spcAft>
                <a:spcPct val="50000"/>
              </a:spcAft>
              <a:buClr>
                <a:srgbClr val="808EC8"/>
              </a:buClr>
              <a:buSzPct val="155000"/>
              <a:buFont typeface="Arial" pitchFamily="34" charset="0"/>
              <a:buNone/>
              <a:tabLst/>
              <a:defRPr/>
            </a:pPr>
            <a:endParaRPr kumimoji="0" lang="en-US" sz="900" b="0" i="0" u="none" strike="noStrike" kern="1200" cap="none" spc="0" normalizeH="0" baseline="0" noProof="0" dirty="0">
              <a:ln>
                <a:noFill/>
              </a:ln>
              <a:solidFill>
                <a:srgbClr val="000000"/>
              </a:solidFill>
              <a:effectLst/>
              <a:uLnTx/>
              <a:uFillTx/>
              <a:latin typeface="Univers 45 Light" pitchFamily="2" charset="0"/>
              <a:ea typeface="+mn-ea"/>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600" b="0" dirty="0" smtClean="0">
                <a:latin typeface="Univers 45 Light" pitchFamily="2" charset="0"/>
              </a:rPr>
              <a:t>Appendix A</a:t>
            </a:r>
            <a:r>
              <a:rPr lang="en-GB" sz="1600" b="0" dirty="0" smtClean="0">
                <a:solidFill>
                  <a:srgbClr val="97989A"/>
                </a:solidFill>
                <a:latin typeface="Univers 45 Light" pitchFamily="2" charset="0"/>
              </a:rPr>
              <a:t/>
            </a:r>
            <a:br>
              <a:rPr lang="en-GB" sz="1600" b="0" dirty="0" smtClean="0">
                <a:solidFill>
                  <a:srgbClr val="97989A"/>
                </a:solidFill>
                <a:latin typeface="Univers 45 Light" pitchFamily="2" charset="0"/>
              </a:rPr>
            </a:br>
            <a:r>
              <a:rPr lang="en-GB" dirty="0" smtClean="0">
                <a:latin typeface="Univers 45 Light" pitchFamily="2" charset="0"/>
              </a:rPr>
              <a:t>List of participants and documents reviewed</a:t>
            </a:r>
            <a:endParaRPr lang="en-GB" dirty="0">
              <a:latin typeface="Univers 45 Light" pitchFamily="2" charset="0"/>
            </a:endParaRPr>
          </a:p>
        </p:txBody>
      </p:sp>
      <p:sp>
        <p:nvSpPr>
          <p:cNvPr id="9" name="Text Placeholder 8"/>
          <p:cNvSpPr>
            <a:spLocks noGrp="1"/>
          </p:cNvSpPr>
          <p:nvPr>
            <p:ph type="body" sz="quarter" idx="10"/>
          </p:nvPr>
        </p:nvSpPr>
        <p:spPr>
          <a:xfrm>
            <a:off x="272480" y="1124744"/>
            <a:ext cx="9633520" cy="5256584"/>
          </a:xfrm>
        </p:spPr>
        <p:txBody>
          <a:bodyPr>
            <a:noAutofit/>
          </a:bodyPr>
          <a:lstStyle/>
          <a:p>
            <a:r>
              <a:rPr lang="en-GB" dirty="0" smtClean="0">
                <a:latin typeface="Univers 45 Light" pitchFamily="2" charset="0"/>
              </a:rPr>
              <a:t>Client contacts</a:t>
            </a:r>
          </a:p>
          <a:p>
            <a:pPr lvl="1"/>
            <a:r>
              <a:rPr lang="en-GB" dirty="0" smtClean="0">
                <a:latin typeface="Univers 45 Light" pitchFamily="2" charset="0"/>
              </a:rPr>
              <a:t>During the audit we came into contact with the following people:</a:t>
            </a:r>
          </a:p>
          <a:p>
            <a:pPr lvl="1"/>
            <a:r>
              <a:rPr lang="en-GB" dirty="0" smtClean="0">
                <a:latin typeface="Univers 45 Light" pitchFamily="2" charset="0"/>
              </a:rPr>
              <a:t>Andrew Burgess	Director of Facilities Management </a:t>
            </a:r>
          </a:p>
          <a:p>
            <a:pPr lvl="1"/>
            <a:r>
              <a:rPr lang="en-GB" dirty="0">
                <a:latin typeface="Univers 45 Light" pitchFamily="2" charset="0"/>
              </a:rPr>
              <a:t>Professor </a:t>
            </a:r>
            <a:r>
              <a:rPr lang="en-GB" dirty="0" smtClean="0">
                <a:latin typeface="Univers 45 Light" pitchFamily="2" charset="0"/>
              </a:rPr>
              <a:t>Paul Thomas	Head of Department - Department of Chemistry </a:t>
            </a:r>
          </a:p>
          <a:p>
            <a:pPr lvl="1"/>
            <a:r>
              <a:rPr lang="en-GB" dirty="0">
                <a:latin typeface="Univers 45 Light" pitchFamily="2" charset="0"/>
              </a:rPr>
              <a:t>Professor </a:t>
            </a:r>
            <a:r>
              <a:rPr lang="en-GB" dirty="0" smtClean="0">
                <a:latin typeface="Univers 45 Light" pitchFamily="2" charset="0"/>
              </a:rPr>
              <a:t>Rob </a:t>
            </a:r>
            <a:r>
              <a:rPr lang="en-GB" dirty="0" err="1" smtClean="0">
                <a:latin typeface="Univers 45 Light" pitchFamily="2" charset="0"/>
              </a:rPr>
              <a:t>Parkin</a:t>
            </a:r>
            <a:r>
              <a:rPr lang="en-GB" dirty="0" smtClean="0">
                <a:latin typeface="Univers 45 Light" pitchFamily="2" charset="0"/>
              </a:rPr>
              <a:t>	Head of Department -  Wolfson School of Mechanical and Manufacturing Engineering</a:t>
            </a:r>
          </a:p>
          <a:p>
            <a:pPr lvl="1"/>
            <a:r>
              <a:rPr lang="en-GB" dirty="0">
                <a:latin typeface="Univers 45 Light" pitchFamily="2" charset="0"/>
              </a:rPr>
              <a:t>Professor Jon </a:t>
            </a:r>
            <a:r>
              <a:rPr lang="en-GB" dirty="0" err="1">
                <a:latin typeface="Univers 45 Light" pitchFamily="2" charset="0"/>
              </a:rPr>
              <a:t>Binner</a:t>
            </a:r>
            <a:r>
              <a:rPr lang="en-GB" dirty="0">
                <a:latin typeface="Univers 45 Light" pitchFamily="2" charset="0"/>
              </a:rPr>
              <a:t> 	</a:t>
            </a:r>
            <a:r>
              <a:rPr lang="en-GB" dirty="0" smtClean="0">
                <a:latin typeface="Univers 45 Light" pitchFamily="2" charset="0"/>
              </a:rPr>
              <a:t>Head of Department - Department of Materials </a:t>
            </a:r>
          </a:p>
          <a:p>
            <a:pPr lvl="1"/>
            <a:r>
              <a:rPr lang="en-GB" dirty="0" smtClean="0">
                <a:latin typeface="Univers 45 Light" pitchFamily="2" charset="0"/>
              </a:rPr>
              <a:t>Cathy </a:t>
            </a:r>
            <a:r>
              <a:rPr lang="en-GB" dirty="0">
                <a:latin typeface="Univers 45 Light" pitchFamily="2" charset="0"/>
              </a:rPr>
              <a:t>Moore</a:t>
            </a:r>
            <a:r>
              <a:rPr lang="en-GB" dirty="0" smtClean="0">
                <a:latin typeface="Univers 45 Light" pitchFamily="2" charset="0"/>
              </a:rPr>
              <a:t>		University HSE Manager</a:t>
            </a:r>
          </a:p>
          <a:p>
            <a:pPr lvl="1"/>
            <a:r>
              <a:rPr lang="en-GB" dirty="0">
                <a:latin typeface="Univers 45 Light" pitchFamily="2" charset="0"/>
              </a:rPr>
              <a:t>Carole </a:t>
            </a:r>
            <a:r>
              <a:rPr lang="en-GB" dirty="0" smtClean="0">
                <a:latin typeface="Univers 45 Light" pitchFamily="2" charset="0"/>
              </a:rPr>
              <a:t>Burgess		Caretaking </a:t>
            </a:r>
            <a:r>
              <a:rPr lang="en-GB" dirty="0">
                <a:latin typeface="Univers 45 Light" pitchFamily="2" charset="0"/>
              </a:rPr>
              <a:t>Manager - Facilities </a:t>
            </a:r>
            <a:r>
              <a:rPr lang="en-GB" dirty="0" smtClean="0">
                <a:latin typeface="Univers 45 Light" pitchFamily="2" charset="0"/>
              </a:rPr>
              <a:t>Management</a:t>
            </a:r>
          </a:p>
          <a:p>
            <a:pPr lvl="1"/>
            <a:r>
              <a:rPr lang="en-GB" dirty="0" smtClean="0">
                <a:latin typeface="Univers 45 Light" pitchFamily="2" charset="0"/>
              </a:rPr>
              <a:t>Hugh Weaver		Assistant HSE Manager</a:t>
            </a:r>
          </a:p>
          <a:p>
            <a:pPr lvl="1"/>
            <a:r>
              <a:rPr lang="en-GB" dirty="0" smtClean="0">
                <a:latin typeface="Univers 45 Light" pitchFamily="2" charset="0"/>
              </a:rPr>
              <a:t>Professor Mo Song	Department Safety Officer / Senior Lecturer- </a:t>
            </a:r>
            <a:r>
              <a:rPr lang="en-GB" dirty="0">
                <a:latin typeface="Univers 45 Light" pitchFamily="2" charset="0"/>
              </a:rPr>
              <a:t>Department of Materials </a:t>
            </a:r>
            <a:endParaRPr lang="en-GB" dirty="0" smtClean="0">
              <a:solidFill>
                <a:srgbClr val="FF0000"/>
              </a:solidFill>
              <a:latin typeface="Univers 45 Light" pitchFamily="2" charset="0"/>
            </a:endParaRPr>
          </a:p>
          <a:p>
            <a:pPr lvl="1"/>
            <a:r>
              <a:rPr lang="en-GB" dirty="0">
                <a:latin typeface="Univers 45 Light" pitchFamily="2" charset="0"/>
              </a:rPr>
              <a:t>Bill </a:t>
            </a:r>
            <a:r>
              <a:rPr lang="en-GB" dirty="0" smtClean="0">
                <a:latin typeface="Univers 45 Light" pitchFamily="2" charset="0"/>
              </a:rPr>
              <a:t>Betts		LEV </a:t>
            </a:r>
            <a:r>
              <a:rPr lang="en-GB" dirty="0">
                <a:latin typeface="Univers 45 Light" pitchFamily="2" charset="0"/>
              </a:rPr>
              <a:t>Supervisor - Facilities Management </a:t>
            </a:r>
            <a:r>
              <a:rPr lang="en-GB" dirty="0" smtClean="0">
                <a:latin typeface="Univers 45 Light" pitchFamily="2" charset="0"/>
              </a:rPr>
              <a:t> Department </a:t>
            </a:r>
          </a:p>
          <a:p>
            <a:pPr lvl="1"/>
            <a:r>
              <a:rPr lang="en-GB" dirty="0">
                <a:latin typeface="Univers 45 Light" pitchFamily="2" charset="0"/>
              </a:rPr>
              <a:t>Richard </a:t>
            </a:r>
            <a:r>
              <a:rPr lang="en-GB" dirty="0" smtClean="0">
                <a:latin typeface="Univers 45 Light" pitchFamily="2" charset="0"/>
              </a:rPr>
              <a:t>Price		Facilities Supervisor - Department of </a:t>
            </a:r>
            <a:r>
              <a:rPr lang="en-GB" dirty="0">
                <a:latin typeface="Univers 45 Light" pitchFamily="2" charset="0"/>
              </a:rPr>
              <a:t>Chemistry </a:t>
            </a:r>
            <a:endParaRPr lang="en-GB" dirty="0" smtClean="0">
              <a:latin typeface="Univers 45 Light" pitchFamily="2" charset="0"/>
            </a:endParaRPr>
          </a:p>
          <a:p>
            <a:pPr lvl="1"/>
            <a:r>
              <a:rPr lang="en-GB" dirty="0" smtClean="0">
                <a:latin typeface="Univers 45 Light" pitchFamily="2" charset="0"/>
              </a:rPr>
              <a:t>Bob Temple 		Lead Technician / Department Safety </a:t>
            </a:r>
            <a:r>
              <a:rPr lang="en-GB" dirty="0">
                <a:latin typeface="Univers 45 Light" pitchFamily="2" charset="0"/>
              </a:rPr>
              <a:t>Officer - </a:t>
            </a:r>
            <a:r>
              <a:rPr lang="en-GB" dirty="0" err="1">
                <a:latin typeface="Univers 45 Light" pitchFamily="2" charset="0"/>
              </a:rPr>
              <a:t>Wolfson</a:t>
            </a:r>
            <a:r>
              <a:rPr lang="en-GB" dirty="0">
                <a:latin typeface="Univers 45 Light" pitchFamily="2" charset="0"/>
              </a:rPr>
              <a:t> School of Mechanical and Manufacturing Engineering</a:t>
            </a:r>
            <a:endParaRPr lang="en-GB" dirty="0" smtClean="0">
              <a:latin typeface="Univers 45 Light" pitchFamily="2" charset="0"/>
            </a:endParaRPr>
          </a:p>
          <a:p>
            <a:pPr lvl="1"/>
            <a:r>
              <a:rPr lang="en-GB" dirty="0">
                <a:latin typeface="Univers 45 Light" pitchFamily="2" charset="0"/>
              </a:rPr>
              <a:t>Alistair </a:t>
            </a:r>
            <a:r>
              <a:rPr lang="en-GB" dirty="0" smtClean="0">
                <a:latin typeface="Univers 45 Light" pitchFamily="2" charset="0"/>
              </a:rPr>
              <a:t>Daley		Lead Technician </a:t>
            </a:r>
            <a:r>
              <a:rPr lang="en-GB" dirty="0">
                <a:latin typeface="Univers 45 Light" pitchFamily="2" charset="0"/>
              </a:rPr>
              <a:t>/ Department Safety </a:t>
            </a:r>
            <a:r>
              <a:rPr lang="en-GB" dirty="0" smtClean="0">
                <a:latin typeface="Univers 45 Light" pitchFamily="2" charset="0"/>
              </a:rPr>
              <a:t>Officer - Department of </a:t>
            </a:r>
            <a:r>
              <a:rPr lang="en-GB" dirty="0">
                <a:latin typeface="Univers 45 Light" pitchFamily="2" charset="0"/>
              </a:rPr>
              <a:t>Chemistry </a:t>
            </a:r>
            <a:endParaRPr lang="en-GB" dirty="0" smtClean="0">
              <a:latin typeface="Univers 45 Light" pitchFamily="2" charset="0"/>
            </a:endParaRPr>
          </a:p>
          <a:p>
            <a:pPr lvl="1"/>
            <a:r>
              <a:rPr lang="en-GB" dirty="0">
                <a:latin typeface="Univers 45 Light" pitchFamily="2" charset="0"/>
              </a:rPr>
              <a:t>Ray </a:t>
            </a:r>
            <a:r>
              <a:rPr lang="en-GB" dirty="0" smtClean="0">
                <a:latin typeface="Univers 45 Light" pitchFamily="2" charset="0"/>
              </a:rPr>
              <a:t>Owens		Lead </a:t>
            </a:r>
            <a:r>
              <a:rPr lang="en-GB" dirty="0">
                <a:latin typeface="Univers 45 Light" pitchFamily="2" charset="0"/>
              </a:rPr>
              <a:t>Technician - </a:t>
            </a:r>
            <a:r>
              <a:rPr lang="en-GB" dirty="0" smtClean="0">
                <a:latin typeface="Univers 45 Light" pitchFamily="2" charset="0"/>
              </a:rPr>
              <a:t>Department </a:t>
            </a:r>
            <a:r>
              <a:rPr lang="en-GB" dirty="0">
                <a:latin typeface="Univers 45 Light" pitchFamily="2" charset="0"/>
              </a:rPr>
              <a:t>of Materials </a:t>
            </a:r>
            <a:endParaRPr lang="en-GB" dirty="0" smtClean="0">
              <a:latin typeface="Univers 45 Light" pitchFamily="2" charset="0"/>
            </a:endParaRPr>
          </a:p>
          <a:p>
            <a:r>
              <a:rPr lang="en-GB" dirty="0" smtClean="0">
                <a:latin typeface="Univers 45 Light" pitchFamily="2" charset="0"/>
              </a:rPr>
              <a:t>Staffing</a:t>
            </a:r>
          </a:p>
          <a:p>
            <a:pPr lvl="1"/>
            <a:r>
              <a:rPr lang="en-GB" dirty="0" smtClean="0">
                <a:latin typeface="Univers 45 Light" pitchFamily="2" charset="0"/>
              </a:rPr>
              <a:t>The following KPMG staff were involved in the audit:</a:t>
            </a:r>
          </a:p>
          <a:p>
            <a:pPr lvl="1"/>
            <a:r>
              <a:rPr lang="en-GB" dirty="0" smtClean="0">
                <a:latin typeface="Univers 45 Light" pitchFamily="2" charset="0"/>
              </a:rPr>
              <a:t>Mike Rowley		Partner</a:t>
            </a:r>
          </a:p>
          <a:p>
            <a:pPr lvl="1"/>
            <a:r>
              <a:rPr lang="en-GB" dirty="0" smtClean="0">
                <a:latin typeface="Univers 45 Light" pitchFamily="2" charset="0"/>
              </a:rPr>
              <a:t>Mark Dawson		Senior Manager</a:t>
            </a:r>
          </a:p>
          <a:p>
            <a:pPr lvl="1"/>
            <a:r>
              <a:rPr lang="en-GB" dirty="0" smtClean="0">
                <a:latin typeface="Univers 45 Light" pitchFamily="2" charset="0"/>
              </a:rPr>
              <a:t>James Holley		Manager</a:t>
            </a:r>
          </a:p>
          <a:p>
            <a:pPr lvl="1"/>
            <a:r>
              <a:rPr lang="en-GB" dirty="0" smtClean="0">
                <a:latin typeface="Univers 45 Light" pitchFamily="2" charset="0"/>
              </a:rPr>
              <a:t>Andrew Walsh		Manager </a:t>
            </a:r>
          </a:p>
          <a:p>
            <a:pPr lvl="1"/>
            <a:r>
              <a:rPr lang="en-GB" dirty="0" smtClean="0">
                <a:latin typeface="Univers 45 Light" pitchFamily="2" charset="0"/>
              </a:rPr>
              <a:t>Dania Sauza		Consultant</a:t>
            </a:r>
          </a:p>
          <a:p>
            <a:pPr lvl="1"/>
            <a:r>
              <a:rPr lang="en-GB" i="1" dirty="0" smtClean="0">
                <a:latin typeface="Univers 45 Light" pitchFamily="2" charset="0"/>
              </a:rPr>
              <a:t>A total of 12 days were used for the audit in accordance with the 2011/12 audit plan, as amended for inclusion of this review in place of the CRC Energy Scheme review.</a:t>
            </a:r>
          </a:p>
          <a:p>
            <a:pPr lvl="1"/>
            <a:endParaRPr lang="en-GB" sz="900" dirty="0">
              <a:latin typeface="Univers 45 Light"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600" b="0" dirty="0" smtClean="0">
                <a:latin typeface="Univers 45 Light" pitchFamily="2" charset="0"/>
              </a:rPr>
              <a:t>Appendix A</a:t>
            </a:r>
            <a:r>
              <a:rPr lang="en-GB" sz="1600" b="0" dirty="0" smtClean="0">
                <a:solidFill>
                  <a:srgbClr val="97989A"/>
                </a:solidFill>
                <a:latin typeface="Univers 45 Light" pitchFamily="2" charset="0"/>
              </a:rPr>
              <a:t/>
            </a:r>
            <a:br>
              <a:rPr lang="en-GB" sz="1600" b="0" dirty="0" smtClean="0">
                <a:solidFill>
                  <a:srgbClr val="97989A"/>
                </a:solidFill>
                <a:latin typeface="Univers 45 Light" pitchFamily="2" charset="0"/>
              </a:rPr>
            </a:br>
            <a:r>
              <a:rPr lang="en-GB" dirty="0" smtClean="0">
                <a:latin typeface="Univers 45 Light" pitchFamily="2" charset="0"/>
              </a:rPr>
              <a:t>List of participants and documents reviewed (continued)</a:t>
            </a:r>
            <a:endParaRPr lang="en-GB" sz="2000" dirty="0" smtClean="0">
              <a:latin typeface="Univers 45 Light" pitchFamily="2" charset="0"/>
            </a:endParaRPr>
          </a:p>
        </p:txBody>
      </p:sp>
      <p:sp>
        <p:nvSpPr>
          <p:cNvPr id="9" name="Text Placeholder 8"/>
          <p:cNvSpPr>
            <a:spLocks noGrp="1"/>
          </p:cNvSpPr>
          <p:nvPr>
            <p:ph type="body" sz="quarter" idx="10"/>
          </p:nvPr>
        </p:nvSpPr>
        <p:spPr>
          <a:xfrm>
            <a:off x="272480" y="1124744"/>
            <a:ext cx="9361040" cy="5040560"/>
          </a:xfrm>
        </p:spPr>
        <p:txBody>
          <a:bodyPr numCol="1">
            <a:normAutofit/>
          </a:bodyPr>
          <a:lstStyle/>
          <a:p>
            <a:r>
              <a:rPr lang="en-GB" dirty="0" smtClean="0">
                <a:latin typeface="Univers 45 Light" pitchFamily="2" charset="0"/>
              </a:rPr>
              <a:t>Documents</a:t>
            </a:r>
          </a:p>
          <a:p>
            <a:pPr lvl="1"/>
            <a:r>
              <a:rPr lang="en-GB" dirty="0" smtClean="0">
                <a:latin typeface="Univers 45 Light" pitchFamily="2" charset="0"/>
              </a:rPr>
              <a:t>The following documents were reviewed as part of the audit:</a:t>
            </a:r>
          </a:p>
          <a:p>
            <a:pPr lvl="2">
              <a:buNone/>
            </a:pPr>
            <a:r>
              <a:rPr lang="en-GB" dirty="0" smtClean="0">
                <a:solidFill>
                  <a:srgbClr val="000000"/>
                </a:solidFill>
                <a:latin typeface="Univers 45 Light" pitchFamily="2" charset="0"/>
              </a:rPr>
              <a:t>Provided by the Health, Safety &amp; Environment Office:</a:t>
            </a:r>
          </a:p>
          <a:p>
            <a:pPr lvl="4">
              <a:buClr>
                <a:schemeClr val="accent4"/>
              </a:buClr>
              <a:buSzPct val="115000"/>
              <a:buFont typeface="Wingdings" pitchFamily="2" charset="2"/>
              <a:buChar char="§"/>
            </a:pPr>
            <a:r>
              <a:rPr lang="en-GB" dirty="0" smtClean="0">
                <a:solidFill>
                  <a:srgbClr val="000000"/>
                </a:solidFill>
                <a:latin typeface="Univers 45 Light" pitchFamily="2" charset="0"/>
              </a:rPr>
              <a:t>Loughborough University COSHH Policy</a:t>
            </a:r>
          </a:p>
          <a:p>
            <a:pPr lvl="4">
              <a:buClr>
                <a:schemeClr val="accent4"/>
              </a:buClr>
              <a:buSzPct val="115000"/>
              <a:buFont typeface="Wingdings" pitchFamily="2" charset="2"/>
              <a:buChar char="§"/>
            </a:pPr>
            <a:r>
              <a:rPr lang="en-GB" dirty="0" smtClean="0">
                <a:solidFill>
                  <a:srgbClr val="000000"/>
                </a:solidFill>
                <a:latin typeface="Univers 45 Light" pitchFamily="2" charset="0"/>
              </a:rPr>
              <a:t>University H&amp;S Policy Statement and Arrangements </a:t>
            </a:r>
          </a:p>
          <a:p>
            <a:pPr lvl="4">
              <a:buClr>
                <a:schemeClr val="accent4"/>
              </a:buClr>
              <a:buSzPct val="115000"/>
              <a:buFont typeface="Wingdings" pitchFamily="2" charset="2"/>
              <a:buChar char="§"/>
            </a:pPr>
            <a:r>
              <a:rPr lang="en-GB" dirty="0" smtClean="0">
                <a:solidFill>
                  <a:srgbClr val="000000"/>
                </a:solidFill>
                <a:latin typeface="Univers 45 Light" pitchFamily="2" charset="0"/>
              </a:rPr>
              <a:t>Staff training matrix 2009/2010 (SAF09-P23b)</a:t>
            </a:r>
          </a:p>
          <a:p>
            <a:pPr lvl="4">
              <a:buClr>
                <a:schemeClr val="accent4"/>
              </a:buClr>
              <a:buSzPct val="115000"/>
              <a:buFont typeface="Wingdings" pitchFamily="2" charset="2"/>
              <a:buChar char="§"/>
            </a:pPr>
            <a:r>
              <a:rPr lang="en-GB" dirty="0" smtClean="0">
                <a:solidFill>
                  <a:srgbClr val="000000"/>
                </a:solidFill>
                <a:latin typeface="Univers 45 Light" pitchFamily="2" charset="0"/>
              </a:rPr>
              <a:t>COSHH related accident/incident reports 2009-2011</a:t>
            </a:r>
          </a:p>
          <a:p>
            <a:pPr lvl="2">
              <a:buNone/>
            </a:pPr>
            <a:r>
              <a:rPr lang="en-GB" dirty="0">
                <a:solidFill>
                  <a:srgbClr val="000000"/>
                </a:solidFill>
                <a:latin typeface="Univers 45 Light" pitchFamily="2" charset="0"/>
              </a:rPr>
              <a:t>Provided by the Facilities </a:t>
            </a:r>
            <a:r>
              <a:rPr lang="en-GB" dirty="0" smtClean="0">
                <a:solidFill>
                  <a:srgbClr val="000000"/>
                </a:solidFill>
                <a:latin typeface="Univers 45 Light" pitchFamily="2" charset="0"/>
              </a:rPr>
              <a:t>Management Department:</a:t>
            </a:r>
          </a:p>
          <a:p>
            <a:pPr lvl="4">
              <a:buClr>
                <a:schemeClr val="accent4"/>
              </a:buClr>
              <a:buSzPct val="115000"/>
              <a:buFont typeface="Wingdings" pitchFamily="2" charset="2"/>
              <a:buChar char="§"/>
            </a:pPr>
            <a:r>
              <a:rPr lang="en-GB" dirty="0" smtClean="0">
                <a:latin typeface="Univers 45 Light" pitchFamily="2" charset="0"/>
              </a:rPr>
              <a:t>Facilities Management H&amp;S Statement</a:t>
            </a:r>
          </a:p>
          <a:p>
            <a:pPr lvl="4">
              <a:buClr>
                <a:schemeClr val="accent4"/>
              </a:buClr>
              <a:buSzPct val="115000"/>
              <a:buFont typeface="Wingdings" pitchFamily="2" charset="2"/>
              <a:buChar char="§"/>
              <a:tabLst>
                <a:tab pos="4489450" algn="l"/>
              </a:tabLst>
            </a:pPr>
            <a:r>
              <a:rPr lang="en-GB" dirty="0" smtClean="0">
                <a:latin typeface="Univers 45 Light" pitchFamily="2" charset="0"/>
              </a:rPr>
              <a:t>Facilities Management (FM) – Specifications and conditions of contract for the inspection and maintenance of fume cupboards, associated extract systems and air make up units, and local exhaust ventilation systems- various academics buildings </a:t>
            </a:r>
          </a:p>
          <a:p>
            <a:pPr lvl="4">
              <a:buClr>
                <a:schemeClr val="accent4"/>
              </a:buClr>
              <a:buSzPct val="115000"/>
              <a:buFont typeface="Wingdings" pitchFamily="2" charset="2"/>
              <a:buChar char="§"/>
            </a:pPr>
            <a:r>
              <a:rPr lang="en-GB" dirty="0" smtClean="0">
                <a:latin typeface="Univers 45 Light" pitchFamily="2" charset="0"/>
              </a:rPr>
              <a:t>Annex H to LU Estate Services Health and Safety Policy – Hazardous Substance Procurement, Handling and Storage</a:t>
            </a:r>
          </a:p>
          <a:p>
            <a:pPr lvl="4">
              <a:buClr>
                <a:schemeClr val="accent4"/>
              </a:buClr>
              <a:buSzPct val="115000"/>
              <a:buFont typeface="Wingdings" pitchFamily="2" charset="2"/>
              <a:buChar char="§"/>
            </a:pPr>
            <a:r>
              <a:rPr lang="en-GB" dirty="0" smtClean="0">
                <a:latin typeface="Univers 45 Light" pitchFamily="2" charset="0"/>
              </a:rPr>
              <a:t>FM HSE Improvement Plan 2010-11 version 3.0 January 2011</a:t>
            </a:r>
          </a:p>
          <a:p>
            <a:pPr lvl="4">
              <a:buClr>
                <a:schemeClr val="accent4"/>
              </a:buClr>
              <a:buSzPct val="115000"/>
              <a:buFont typeface="Wingdings" pitchFamily="2" charset="2"/>
              <a:buChar char="§"/>
            </a:pPr>
            <a:r>
              <a:rPr lang="en-GB" dirty="0" smtClean="0">
                <a:latin typeface="Univers 45 Light" pitchFamily="2" charset="0"/>
              </a:rPr>
              <a:t>A sample of completed COSHH Risk Assessments</a:t>
            </a:r>
          </a:p>
          <a:p>
            <a:pPr lvl="2">
              <a:buNone/>
            </a:pPr>
            <a:r>
              <a:rPr lang="en-GB" dirty="0">
                <a:solidFill>
                  <a:srgbClr val="000000"/>
                </a:solidFill>
                <a:latin typeface="Univers 45 Light" pitchFamily="2" charset="0"/>
              </a:rPr>
              <a:t>Provided by the Department of </a:t>
            </a:r>
            <a:r>
              <a:rPr lang="en-GB" dirty="0" smtClean="0">
                <a:solidFill>
                  <a:srgbClr val="000000"/>
                </a:solidFill>
                <a:latin typeface="Univers 45 Light" pitchFamily="2" charset="0"/>
              </a:rPr>
              <a:t>Chemistry:</a:t>
            </a:r>
            <a:endParaRPr lang="en-GB" dirty="0">
              <a:solidFill>
                <a:srgbClr val="000000"/>
              </a:solidFill>
              <a:latin typeface="Univers 45 Light" pitchFamily="2" charset="0"/>
            </a:endParaRPr>
          </a:p>
          <a:p>
            <a:pPr lvl="4">
              <a:buClr>
                <a:schemeClr val="accent4"/>
              </a:buClr>
              <a:buSzPct val="115000"/>
              <a:buFont typeface="Wingdings" pitchFamily="2" charset="2"/>
              <a:buChar char="§"/>
            </a:pPr>
            <a:r>
              <a:rPr lang="en-GB" dirty="0" smtClean="0">
                <a:solidFill>
                  <a:srgbClr val="000000"/>
                </a:solidFill>
                <a:latin typeface="Univers 45 Light" pitchFamily="2" charset="0"/>
              </a:rPr>
              <a:t>Department of Chemistry Health and Safety Policy </a:t>
            </a:r>
          </a:p>
          <a:p>
            <a:pPr lvl="4">
              <a:buClr>
                <a:schemeClr val="accent4"/>
              </a:buClr>
              <a:buSzPct val="115000"/>
              <a:buFont typeface="Wingdings" pitchFamily="2" charset="2"/>
              <a:buChar char="§"/>
            </a:pPr>
            <a:r>
              <a:rPr lang="en-GB" dirty="0" smtClean="0">
                <a:latin typeface="Univers 45 Light" pitchFamily="2" charset="0"/>
              </a:rPr>
              <a:t>A sample of completed COSHH Risk Assessments</a:t>
            </a:r>
          </a:p>
          <a:p>
            <a:pPr lvl="4">
              <a:buClr>
                <a:schemeClr val="accent4"/>
              </a:buClr>
              <a:buSzPct val="115000"/>
              <a:buFont typeface="Wingdings" pitchFamily="2" charset="2"/>
              <a:buChar char="§"/>
            </a:pPr>
            <a:r>
              <a:rPr lang="en-GB" dirty="0" smtClean="0">
                <a:solidFill>
                  <a:srgbClr val="000000"/>
                </a:solidFill>
                <a:latin typeface="Univers 45 Light" pitchFamily="2" charset="0"/>
              </a:rPr>
              <a:t>Second Floor Analytical, April 2011 Laboratory Tour Notes (HOD)</a:t>
            </a:r>
            <a:endParaRPr lang="en-GB" dirty="0" smtClean="0">
              <a:latin typeface="Univers 45 Light" pitchFamily="2" charset="0"/>
            </a:endParaRPr>
          </a:p>
          <a:p>
            <a:pPr lvl="4">
              <a:buClr>
                <a:schemeClr val="accent4"/>
              </a:buClr>
              <a:buSzPct val="115000"/>
              <a:buNone/>
            </a:pPr>
            <a:endParaRPr lang="en-GB" dirty="0" smtClean="0">
              <a:latin typeface="Univers 45 Light"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600" b="0" dirty="0" smtClean="0">
                <a:latin typeface="Univers 45 Light" pitchFamily="2" charset="0"/>
              </a:rPr>
              <a:t>Appendix A</a:t>
            </a:r>
            <a:r>
              <a:rPr lang="en-GB" sz="1600" b="0" dirty="0" smtClean="0">
                <a:solidFill>
                  <a:srgbClr val="97989A"/>
                </a:solidFill>
                <a:latin typeface="Univers 45 Light" pitchFamily="2" charset="0"/>
              </a:rPr>
              <a:t/>
            </a:r>
            <a:br>
              <a:rPr lang="en-GB" sz="1600" b="0" dirty="0" smtClean="0">
                <a:solidFill>
                  <a:srgbClr val="97989A"/>
                </a:solidFill>
                <a:latin typeface="Univers 45 Light" pitchFamily="2" charset="0"/>
              </a:rPr>
            </a:br>
            <a:r>
              <a:rPr lang="en-GB" dirty="0" smtClean="0">
                <a:latin typeface="Univers 45 Light" pitchFamily="2" charset="0"/>
              </a:rPr>
              <a:t>List of participants and documents reviewed (continued)</a:t>
            </a:r>
            <a:endParaRPr lang="en-GB" sz="2000" dirty="0" smtClean="0">
              <a:latin typeface="Univers 45 Light" pitchFamily="2" charset="0"/>
            </a:endParaRPr>
          </a:p>
        </p:txBody>
      </p:sp>
      <p:sp>
        <p:nvSpPr>
          <p:cNvPr id="9" name="Text Placeholder 8"/>
          <p:cNvSpPr>
            <a:spLocks noGrp="1"/>
          </p:cNvSpPr>
          <p:nvPr>
            <p:ph type="body" sz="quarter" idx="10"/>
          </p:nvPr>
        </p:nvSpPr>
        <p:spPr>
          <a:xfrm>
            <a:off x="272480" y="1124744"/>
            <a:ext cx="9361040" cy="5112568"/>
          </a:xfrm>
        </p:spPr>
        <p:txBody>
          <a:bodyPr numCol="1">
            <a:normAutofit/>
          </a:bodyPr>
          <a:lstStyle/>
          <a:p>
            <a:r>
              <a:rPr lang="en-GB" dirty="0" smtClean="0">
                <a:latin typeface="Univers 45 Light" pitchFamily="2" charset="0"/>
              </a:rPr>
              <a:t>Documents (continued)</a:t>
            </a:r>
          </a:p>
          <a:p>
            <a:pPr lvl="2">
              <a:buSzPct val="115000"/>
              <a:buNone/>
            </a:pPr>
            <a:r>
              <a:rPr lang="en-GB" dirty="0">
                <a:solidFill>
                  <a:srgbClr val="000000"/>
                </a:solidFill>
                <a:latin typeface="Univers 45 Light" pitchFamily="2" charset="0"/>
              </a:rPr>
              <a:t>Provided by the Wolfson School of Mechanical and Manufacturing </a:t>
            </a:r>
            <a:r>
              <a:rPr lang="en-GB" dirty="0" smtClean="0">
                <a:solidFill>
                  <a:srgbClr val="000000"/>
                </a:solidFill>
                <a:latin typeface="Univers 45 Light" pitchFamily="2" charset="0"/>
              </a:rPr>
              <a:t>Engineering:</a:t>
            </a:r>
            <a:endParaRPr lang="en-GB" dirty="0">
              <a:solidFill>
                <a:srgbClr val="000000"/>
              </a:solidFill>
              <a:latin typeface="Univers 45 Light" pitchFamily="2" charset="0"/>
            </a:endParaRPr>
          </a:p>
          <a:p>
            <a:pPr lvl="4">
              <a:buClr>
                <a:schemeClr val="accent4"/>
              </a:buClr>
              <a:buSzPct val="115000"/>
              <a:buFont typeface="Wingdings" pitchFamily="2" charset="2"/>
              <a:buChar char="§"/>
            </a:pPr>
            <a:r>
              <a:rPr lang="en-GB" dirty="0" smtClean="0">
                <a:latin typeface="Univers 45 Light" pitchFamily="2" charset="0"/>
              </a:rPr>
              <a:t>Disposal of Biological (Healthcare) Waste (SOP003) - CBE</a:t>
            </a:r>
          </a:p>
          <a:p>
            <a:pPr lvl="4">
              <a:buClr>
                <a:schemeClr val="accent4"/>
              </a:buClr>
              <a:buSzPct val="115000"/>
              <a:buFont typeface="Wingdings" pitchFamily="2" charset="2"/>
              <a:buChar char="§"/>
            </a:pPr>
            <a:r>
              <a:rPr lang="en-GB" dirty="0" smtClean="0">
                <a:latin typeface="Univers 45 Light" pitchFamily="2" charset="0"/>
              </a:rPr>
              <a:t>Safe Handling and Disposal of </a:t>
            </a:r>
            <a:r>
              <a:rPr lang="en-GB" dirty="0" err="1" smtClean="0">
                <a:latin typeface="Univers 45 Light" pitchFamily="2" charset="0"/>
              </a:rPr>
              <a:t>Trypan</a:t>
            </a:r>
            <a:r>
              <a:rPr lang="en-GB" dirty="0" smtClean="0">
                <a:latin typeface="Univers 45 Light" pitchFamily="2" charset="0"/>
              </a:rPr>
              <a:t> Blue (SOP029) - CBE</a:t>
            </a:r>
          </a:p>
          <a:p>
            <a:pPr lvl="4">
              <a:buClr>
                <a:schemeClr val="accent4"/>
              </a:buClr>
              <a:buSzPct val="115000"/>
              <a:buFont typeface="Wingdings" pitchFamily="2" charset="2"/>
              <a:buChar char="§"/>
            </a:pPr>
            <a:r>
              <a:rPr lang="en-GB" dirty="0" smtClean="0">
                <a:latin typeface="Univers 45 Light" pitchFamily="2" charset="0"/>
              </a:rPr>
              <a:t>Use of Personal Protective Equipment (PPE) (SOP037) - CBE</a:t>
            </a:r>
          </a:p>
          <a:p>
            <a:pPr lvl="4">
              <a:buClr>
                <a:schemeClr val="accent4"/>
              </a:buClr>
              <a:buSzPct val="115000"/>
              <a:buFont typeface="Wingdings" pitchFamily="2" charset="2"/>
              <a:buChar char="§"/>
            </a:pPr>
            <a:r>
              <a:rPr lang="en-GB" dirty="0" smtClean="0">
                <a:latin typeface="Univers 45 Light" pitchFamily="2" charset="0"/>
              </a:rPr>
              <a:t>Receipt and Purchase of Chemicals and Solvents (SOP042) - CBE</a:t>
            </a:r>
          </a:p>
          <a:p>
            <a:pPr lvl="4">
              <a:buClr>
                <a:schemeClr val="accent4"/>
              </a:buClr>
              <a:buSzPct val="115000"/>
              <a:buFont typeface="Wingdings" pitchFamily="2" charset="2"/>
              <a:buChar char="§"/>
            </a:pPr>
            <a:r>
              <a:rPr lang="en-GB" dirty="0" smtClean="0">
                <a:latin typeface="Univers 45 Light" pitchFamily="2" charset="0"/>
              </a:rPr>
              <a:t>Generation of Risk Assessment for New Materials and Processes (SOP048) - CBE</a:t>
            </a:r>
          </a:p>
          <a:p>
            <a:pPr lvl="4">
              <a:buClr>
                <a:schemeClr val="accent4"/>
              </a:buClr>
              <a:buSzPct val="115000"/>
              <a:buFont typeface="Wingdings" pitchFamily="2" charset="2"/>
              <a:buChar char="§"/>
            </a:pPr>
            <a:r>
              <a:rPr lang="en-GB" dirty="0" smtClean="0">
                <a:latin typeface="Univers 45 Light" pitchFamily="2" charset="0"/>
              </a:rPr>
              <a:t>Decontamination &amp; Disposal of Biological (Healthcare) Waste  (SOP003)</a:t>
            </a:r>
          </a:p>
          <a:p>
            <a:pPr lvl="4">
              <a:buClr>
                <a:schemeClr val="accent4"/>
              </a:buClr>
              <a:buSzPct val="115000"/>
              <a:buFont typeface="Wingdings" pitchFamily="2" charset="2"/>
              <a:buChar char="§"/>
            </a:pPr>
            <a:r>
              <a:rPr lang="en-GB" dirty="0" smtClean="0">
                <a:latin typeface="Univers 45 Light" pitchFamily="2" charset="0"/>
              </a:rPr>
              <a:t>A sample of completed COSHH Risk Assessments</a:t>
            </a:r>
            <a:endParaRPr lang="en-GB" b="1" dirty="0" smtClean="0">
              <a:latin typeface="Univers 45 Light" pitchFamily="2" charset="0"/>
            </a:endParaRPr>
          </a:p>
          <a:p>
            <a:pPr lvl="2">
              <a:buNone/>
            </a:pPr>
            <a:r>
              <a:rPr lang="en-GB" dirty="0">
                <a:solidFill>
                  <a:srgbClr val="000000"/>
                </a:solidFill>
                <a:latin typeface="Univers 45 Light" pitchFamily="2" charset="0"/>
              </a:rPr>
              <a:t>Provided by the Department of </a:t>
            </a:r>
            <a:r>
              <a:rPr lang="en-GB" dirty="0" smtClean="0">
                <a:solidFill>
                  <a:srgbClr val="000000"/>
                </a:solidFill>
                <a:latin typeface="Univers 45 Light" pitchFamily="2" charset="0"/>
              </a:rPr>
              <a:t>Materials:</a:t>
            </a:r>
            <a:endParaRPr lang="en-GB" dirty="0">
              <a:solidFill>
                <a:srgbClr val="000000"/>
              </a:solidFill>
              <a:latin typeface="Univers 45 Light" pitchFamily="2" charset="0"/>
            </a:endParaRPr>
          </a:p>
          <a:p>
            <a:pPr lvl="4">
              <a:buClr>
                <a:schemeClr val="accent4"/>
              </a:buClr>
              <a:buSzPct val="115000"/>
              <a:buFont typeface="Wingdings" pitchFamily="2" charset="2"/>
              <a:buChar char="§"/>
            </a:pPr>
            <a:r>
              <a:rPr lang="en-GB" dirty="0" smtClean="0">
                <a:latin typeface="Univers 45 Light" pitchFamily="2" charset="0"/>
              </a:rPr>
              <a:t>A sample of completed COSHH Risk Assessments</a:t>
            </a:r>
          </a:p>
          <a:p>
            <a:pPr lvl="4">
              <a:buClr>
                <a:schemeClr val="accent4"/>
              </a:buClr>
              <a:buSzPct val="115000"/>
              <a:buFont typeface="Wingdings" pitchFamily="2" charset="2"/>
              <a:buChar char="§"/>
            </a:pPr>
            <a:r>
              <a:rPr lang="en-GB" dirty="0" smtClean="0">
                <a:latin typeface="Univers 45 Light" pitchFamily="2" charset="0"/>
              </a:rPr>
              <a:t>Department Health and Safety Handbook</a:t>
            </a:r>
            <a:endParaRPr lang="en-GB" dirty="0">
              <a:latin typeface="Univers 45 Light"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600" b="0" dirty="0" smtClean="0">
                <a:latin typeface="Univers 45 Light" pitchFamily="2" charset="0"/>
              </a:rPr>
              <a:t>Appendix B</a:t>
            </a:r>
            <a:r>
              <a:rPr lang="en-GB" sz="1600" b="0" dirty="0" smtClean="0">
                <a:solidFill>
                  <a:srgbClr val="97989A"/>
                </a:solidFill>
                <a:latin typeface="Univers 45 Light" pitchFamily="2" charset="0"/>
              </a:rPr>
              <a:t/>
            </a:r>
            <a:br>
              <a:rPr lang="en-GB" sz="1600" b="0" dirty="0" smtClean="0">
                <a:solidFill>
                  <a:srgbClr val="97989A"/>
                </a:solidFill>
                <a:latin typeface="Univers 45 Light" pitchFamily="2" charset="0"/>
              </a:rPr>
            </a:br>
            <a:r>
              <a:rPr lang="en-GB" dirty="0" smtClean="0">
                <a:latin typeface="Univers 45 Light" pitchFamily="2" charset="0"/>
              </a:rPr>
              <a:t>Summary of risks reviewed</a:t>
            </a:r>
            <a:endParaRPr lang="en-GB" sz="2400" dirty="0" smtClean="0">
              <a:latin typeface="Univers 45 Light" pitchFamily="2" charset="0"/>
            </a:endParaRPr>
          </a:p>
        </p:txBody>
      </p:sp>
      <p:sp>
        <p:nvSpPr>
          <p:cNvPr id="9" name="Text Placeholder 8"/>
          <p:cNvSpPr>
            <a:spLocks noGrp="1"/>
          </p:cNvSpPr>
          <p:nvPr>
            <p:ph type="body" sz="quarter" idx="10"/>
          </p:nvPr>
        </p:nvSpPr>
        <p:spPr>
          <a:xfrm>
            <a:off x="272480" y="1196752"/>
            <a:ext cx="9361040" cy="5112568"/>
          </a:xfrm>
        </p:spPr>
        <p:txBody>
          <a:bodyPr numCol="1">
            <a:normAutofit/>
          </a:bodyPr>
          <a:lstStyle/>
          <a:p>
            <a:r>
              <a:rPr lang="en-GB" b="0" dirty="0" smtClean="0">
                <a:solidFill>
                  <a:schemeClr val="tx1"/>
                </a:solidFill>
                <a:latin typeface="+mn-lt"/>
              </a:rPr>
              <a:t>The following risks were reviewed during the course of our review:</a:t>
            </a:r>
            <a:endParaRPr lang="en-GB" b="0" dirty="0">
              <a:solidFill>
                <a:schemeClr val="tx1"/>
              </a:solidFill>
              <a:latin typeface="+mn-lt"/>
            </a:endParaRPr>
          </a:p>
          <a:p>
            <a:endParaRPr lang="en-GB" b="0" dirty="0" smtClean="0">
              <a:solidFill>
                <a:schemeClr val="tx1"/>
              </a:solidFill>
              <a:latin typeface="+mn-lt"/>
            </a:endParaRPr>
          </a:p>
          <a:p>
            <a:endParaRPr lang="en-GB" b="0" dirty="0">
              <a:solidFill>
                <a:schemeClr val="tx1"/>
              </a:solidFill>
              <a:latin typeface="+mn-lt"/>
            </a:endParaRPr>
          </a:p>
          <a:p>
            <a:endParaRPr lang="en-GB" b="0" dirty="0" smtClean="0">
              <a:solidFill>
                <a:schemeClr val="tx1"/>
              </a:solidFill>
              <a:latin typeface="+mn-lt"/>
            </a:endParaRPr>
          </a:p>
          <a:p>
            <a:endParaRPr lang="en-GB" b="0" dirty="0">
              <a:solidFill>
                <a:schemeClr val="tx1"/>
              </a:solidFill>
              <a:latin typeface="+mn-lt"/>
            </a:endParaRPr>
          </a:p>
          <a:p>
            <a:endParaRPr lang="en-GB" b="0" dirty="0" smtClean="0">
              <a:solidFill>
                <a:schemeClr val="tx1"/>
              </a:solidFill>
              <a:latin typeface="+mn-lt"/>
            </a:endParaRPr>
          </a:p>
          <a:p>
            <a:endParaRPr lang="en-GB" b="0" dirty="0">
              <a:solidFill>
                <a:schemeClr val="tx1"/>
              </a:solidFill>
              <a:latin typeface="+mn-lt"/>
            </a:endParaRPr>
          </a:p>
          <a:p>
            <a:endParaRPr lang="en-GB" b="0" dirty="0">
              <a:solidFill>
                <a:schemeClr val="tx1"/>
              </a:solidFill>
              <a:latin typeface="+mn-lt"/>
            </a:endParaRPr>
          </a:p>
          <a:p>
            <a:r>
              <a:rPr lang="en-GB" b="0" dirty="0" smtClean="0">
                <a:solidFill>
                  <a:schemeClr val="tx1"/>
                </a:solidFill>
                <a:latin typeface="+mn-lt"/>
              </a:rPr>
              <a:t>*</a:t>
            </a:r>
            <a:r>
              <a:rPr lang="en-GB" b="0" dirty="0">
                <a:solidFill>
                  <a:schemeClr val="tx1"/>
                </a:solidFill>
                <a:latin typeface="+mn-lt"/>
              </a:rPr>
              <a:t>Inherent risk is the susceptibility of an audit area to error which could be material, individually or </a:t>
            </a:r>
            <a:r>
              <a:rPr lang="en-GB" b="0" dirty="0" smtClean="0">
                <a:solidFill>
                  <a:schemeClr val="tx1"/>
                </a:solidFill>
                <a:latin typeface="+mn-lt"/>
              </a:rPr>
              <a:t>in combination with other errors, assuming that there are no related internal controls.</a:t>
            </a:r>
          </a:p>
        </p:txBody>
      </p:sp>
      <p:graphicFrame>
        <p:nvGraphicFramePr>
          <p:cNvPr id="5" name="Group 3"/>
          <p:cNvGraphicFramePr>
            <a:graphicFrameLocks noGrp="1"/>
          </p:cNvGraphicFramePr>
          <p:nvPr>
            <p:custDataLst>
              <p:tags r:id="rId1"/>
            </p:custDataLst>
          </p:nvPr>
        </p:nvGraphicFramePr>
        <p:xfrm>
          <a:off x="272480" y="1478928"/>
          <a:ext cx="6840760" cy="1302000"/>
        </p:xfrm>
        <a:graphic>
          <a:graphicData uri="http://schemas.openxmlformats.org/drawingml/2006/table">
            <a:tbl>
              <a:tblPr/>
              <a:tblGrid>
                <a:gridCol w="5472608"/>
                <a:gridCol w="1368152"/>
              </a:tblGrid>
              <a:tr h="0">
                <a:tc>
                  <a:txBody>
                    <a:bodyPr/>
                    <a:lstStyle/>
                    <a:p>
                      <a:pPr marL="0" marR="0" lvl="0" indent="0" algn="l" defTabSz="762000" rtl="0" eaLnBrk="1" fontAlgn="base" latinLnBrk="0" hangingPunct="1">
                        <a:lnSpc>
                          <a:spcPct val="100000"/>
                        </a:lnSpc>
                        <a:spcBef>
                          <a:spcPts val="600"/>
                        </a:spcBef>
                        <a:spcAft>
                          <a:spcPct val="0"/>
                        </a:spcAft>
                        <a:buClrTx/>
                        <a:buSzTx/>
                        <a:buFontTx/>
                        <a:buNone/>
                        <a:tabLst/>
                        <a:defRPr/>
                      </a:pPr>
                      <a:r>
                        <a:rPr lang="en-GB" sz="1000" dirty="0" smtClean="0">
                          <a:latin typeface="Univers 45 Light" pitchFamily="2" charset="0"/>
                        </a:rPr>
                        <a:t>Risk description</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4" indent="0" algn="ctr"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lang="en-GB" sz="1000" dirty="0" smtClean="0">
                          <a:latin typeface="Univers 45 Light" pitchFamily="2" charset="0"/>
                        </a:rPr>
                        <a:t>Inherent risk*</a:t>
                      </a:r>
                      <a:endParaRPr kumimoji="0" lang="en-GB" sz="10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endParaRP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r>
              <a:tr h="0">
                <a:tc>
                  <a:txBody>
                    <a:bodyPr/>
                    <a:lstStyle/>
                    <a:p>
                      <a:pPr marL="0" marR="0" lvl="0" indent="0" algn="l" defTabSz="762000" rtl="0" eaLnBrk="1" fontAlgn="base" latinLnBrk="0" hangingPunct="1">
                        <a:lnSpc>
                          <a:spcPct val="100000"/>
                        </a:lnSpc>
                        <a:spcBef>
                          <a:spcPts val="600"/>
                        </a:spcBef>
                        <a:spcAft>
                          <a:spcPct val="0"/>
                        </a:spcAft>
                        <a:buClrTx/>
                        <a:buSzTx/>
                        <a:buFontTx/>
                        <a:buNone/>
                        <a:tabLst/>
                        <a:defRPr/>
                      </a:pPr>
                      <a:r>
                        <a:rPr lang="en-GB" sz="1000" dirty="0" smtClean="0">
                          <a:latin typeface="Univers 45 Light" pitchFamily="2" charset="0"/>
                        </a:rPr>
                        <a:t>Ineffective governance arrangements and deployment of specialist Health and Safety</a:t>
                      </a:r>
                      <a:r>
                        <a:rPr lang="en-GB" sz="1000" baseline="0" dirty="0" smtClean="0">
                          <a:latin typeface="Univers 45 Light" pitchFamily="2" charset="0"/>
                        </a:rPr>
                        <a:t> resource</a:t>
                      </a:r>
                      <a:endParaRPr lang="en-GB" sz="1000" dirty="0" smtClean="0">
                        <a:latin typeface="Univers 45 Light" pitchFamily="2"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en-GB" sz="1000" dirty="0" smtClean="0">
                          <a:latin typeface="Univers 45 Light" pitchFamily="2" charset="0"/>
                        </a:rPr>
                        <a:t>Medium</a:t>
                      </a:r>
                      <a:endParaRPr kumimoji="0" lang="en-GB" sz="1000" b="1" i="0" u="none" strike="noStrike" kern="1200" cap="none" spc="0" normalizeH="0" baseline="0" noProof="0" dirty="0" smtClean="0">
                        <a:ln>
                          <a:noFill/>
                        </a:ln>
                        <a:solidFill>
                          <a:schemeClr val="tx1"/>
                        </a:solidFill>
                        <a:effectLst/>
                        <a:uLnTx/>
                        <a:uFillTx/>
                        <a:latin typeface="Univers 45 Light" pitchFamily="2" charset="0"/>
                        <a:ea typeface="+mn-ea"/>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lang="en-GB" sz="1000" dirty="0" smtClean="0">
                          <a:latin typeface="Univers 45 Light" pitchFamily="2" charset="0"/>
                        </a:rPr>
                        <a:t>Non-compliance with legislation </a:t>
                      </a:r>
                      <a:endParaRPr kumimoji="0" lang="en-GB" sz="1000" b="1" i="0" u="none" strike="noStrike" cap="none" normalizeH="0" baseline="0" dirty="0" smtClean="0">
                        <a:ln>
                          <a:noFill/>
                        </a:ln>
                        <a:solidFill>
                          <a:schemeClr val="accent4"/>
                        </a:solidFill>
                        <a:effectLst/>
                        <a:latin typeface="Univers 45 Light" pitchFamily="2" charset="0"/>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en-GB" sz="1000" smtClean="0">
                          <a:latin typeface="Univers 45 Light" pitchFamily="2" charset="0"/>
                        </a:rPr>
                        <a:t>Medium</a:t>
                      </a:r>
                      <a:endParaRPr kumimoji="0" lang="en-GB" sz="10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l" defTabSz="762000" rtl="0" eaLnBrk="1" fontAlgn="base" latinLnBrk="0" hangingPunct="1">
                        <a:lnSpc>
                          <a:spcPct val="100000"/>
                        </a:lnSpc>
                        <a:spcBef>
                          <a:spcPts val="600"/>
                        </a:spcBef>
                        <a:spcAft>
                          <a:spcPct val="0"/>
                        </a:spcAft>
                        <a:buClrTx/>
                        <a:buSzTx/>
                        <a:buFontTx/>
                        <a:buNone/>
                        <a:tabLst/>
                        <a:defRPr/>
                      </a:pPr>
                      <a:r>
                        <a:rPr lang="en-GB" sz="1000" dirty="0" smtClean="0">
                          <a:latin typeface="Univers 45 Light" pitchFamily="2" charset="0"/>
                        </a:rPr>
                        <a:t>Insufficient awareness of H&amp;S requirements within the University</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en-GB" sz="1000" smtClean="0">
                          <a:latin typeface="Univers 45 Light" pitchFamily="2" charset="0"/>
                        </a:rPr>
                        <a:t>Medium</a:t>
                      </a:r>
                      <a:endParaRPr kumimoji="0" lang="en-GB" sz="10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l" defTabSz="762000" rtl="0" eaLnBrk="1" fontAlgn="base" latinLnBrk="0" hangingPunct="1">
                        <a:lnSpc>
                          <a:spcPct val="100000"/>
                        </a:lnSpc>
                        <a:spcBef>
                          <a:spcPts val="600"/>
                        </a:spcBef>
                        <a:spcAft>
                          <a:spcPct val="0"/>
                        </a:spcAft>
                        <a:buClrTx/>
                        <a:buSzTx/>
                        <a:buFontTx/>
                        <a:buNone/>
                        <a:tabLst/>
                        <a:defRPr/>
                      </a:pPr>
                      <a:r>
                        <a:rPr lang="en-GB" sz="1000" b="0" dirty="0" smtClean="0">
                          <a:latin typeface="Univers 45 Light" pitchFamily="2" charset="0"/>
                        </a:rPr>
                        <a:t>Accidents occur due to non-compliance with health and safety management procedures</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en-GB" sz="1000" dirty="0" smtClean="0">
                          <a:latin typeface="Univers 45 Light" pitchFamily="2" charset="0"/>
                        </a:rPr>
                        <a:t>Medium</a:t>
                      </a:r>
                      <a:endParaRPr kumimoji="0" lang="en-GB" sz="10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600" b="0" dirty="0" smtClean="0">
                <a:latin typeface="Univers 45 Light" pitchFamily="2" charset="0"/>
              </a:rPr>
              <a:t>Appendix C</a:t>
            </a:r>
            <a:r>
              <a:rPr lang="en-GB" sz="1600" b="0" dirty="0" smtClean="0">
                <a:solidFill>
                  <a:srgbClr val="97989A"/>
                </a:solidFill>
                <a:latin typeface="Univers 45 Light" pitchFamily="2" charset="0"/>
              </a:rPr>
              <a:t/>
            </a:r>
            <a:br>
              <a:rPr lang="en-GB" sz="1600" b="0" dirty="0" smtClean="0">
                <a:solidFill>
                  <a:srgbClr val="97989A"/>
                </a:solidFill>
                <a:latin typeface="Univers 45 Light" pitchFamily="2" charset="0"/>
              </a:rPr>
            </a:br>
            <a:r>
              <a:rPr lang="en-GB" dirty="0" smtClean="0">
                <a:latin typeface="Univers 45 Light" pitchFamily="2" charset="0"/>
              </a:rPr>
              <a:t>Implementation plan </a:t>
            </a:r>
            <a:endParaRPr lang="en-GB" dirty="0">
              <a:solidFill>
                <a:srgbClr val="FF0000"/>
              </a:solidFill>
              <a:latin typeface="Univers 45 Light" pitchFamily="2" charset="0"/>
            </a:endParaRPr>
          </a:p>
        </p:txBody>
      </p:sp>
      <p:graphicFrame>
        <p:nvGraphicFramePr>
          <p:cNvPr id="5" name="Group 3"/>
          <p:cNvGraphicFramePr>
            <a:graphicFrameLocks noGrp="1"/>
          </p:cNvGraphicFramePr>
          <p:nvPr>
            <p:custDataLst>
              <p:tags r:id="rId1"/>
            </p:custDataLst>
          </p:nvPr>
        </p:nvGraphicFramePr>
        <p:xfrm>
          <a:off x="273050" y="1124744"/>
          <a:ext cx="9359902" cy="4278780"/>
        </p:xfrm>
        <a:graphic>
          <a:graphicData uri="http://schemas.openxmlformats.org/drawingml/2006/table">
            <a:tbl>
              <a:tblPr/>
              <a:tblGrid>
                <a:gridCol w="359470"/>
                <a:gridCol w="720080"/>
                <a:gridCol w="3672408"/>
                <a:gridCol w="2160240"/>
                <a:gridCol w="1296144"/>
                <a:gridCol w="1151560"/>
              </a:tblGrid>
              <a:tr h="0">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kumimoji="0" lang="en-GB" sz="900" b="1" i="0" u="none" strike="noStrike" cap="none" normalizeH="0" baseline="0" dirty="0" smtClean="0">
                          <a:ln>
                            <a:noFill/>
                          </a:ln>
                          <a:solidFill>
                            <a:schemeClr val="bg1"/>
                          </a:solidFill>
                          <a:effectLst/>
                          <a:latin typeface="Univers 45 Light" pitchFamily="2" charset="0"/>
                          <a:cs typeface="Arial" pitchFamily="34" charset="0"/>
                        </a:rPr>
                        <a:t>Ref</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GB" sz="9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Priority</a:t>
                      </a: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GB" sz="9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Recommendation</a:t>
                      </a: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GB" sz="9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Management response</a:t>
                      </a: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GB" sz="9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Officer responsible</a:t>
                      </a: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GB" sz="9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Date of action by</a:t>
                      </a: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r>
              <a:tr h="509791">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1"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3.1</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Medium</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FFC000"/>
                    </a:solidFill>
                  </a:tcPr>
                </a:tc>
                <a:tc>
                  <a:txBody>
                    <a:bodyPr/>
                    <a:lstStyle/>
                    <a:p>
                      <a:pPr marL="174625" lvl="3" indent="-9525" algn="just" fontAlgn="base">
                        <a:spcBef>
                          <a:spcPct val="0"/>
                        </a:spcBef>
                        <a:spcAft>
                          <a:spcPct val="50000"/>
                        </a:spcAft>
                        <a:buClr>
                          <a:schemeClr val="accent4"/>
                        </a:buClr>
                        <a:buSzPct val="100000"/>
                        <a:buFont typeface="+mj-lt"/>
                        <a:buNone/>
                        <a:tabLst>
                          <a:tab pos="177800" algn="l"/>
                        </a:tabLst>
                        <a:defRPr/>
                      </a:pPr>
                      <a:r>
                        <a:rPr lang="en-GB" sz="900" b="1" dirty="0" smtClean="0">
                          <a:solidFill>
                            <a:schemeClr val="accent4"/>
                          </a:solidFill>
                          <a:latin typeface="Univers 45 Light" pitchFamily="2" charset="0"/>
                        </a:rPr>
                        <a:t>Inconsistent implementation of the University COSHH Policy</a:t>
                      </a:r>
                      <a:endParaRPr lang="en-GB" sz="900" b="1" dirty="0" smtClean="0">
                        <a:solidFill>
                          <a:schemeClr val="accent4"/>
                        </a:solidFill>
                        <a:latin typeface="Univers 45 Light" pitchFamily="2" charset="0"/>
                        <a:cs typeface="Arial" pitchFamily="34" charset="0"/>
                      </a:endParaRPr>
                    </a:p>
                    <a:p>
                      <a:pPr marL="0" marR="0" lvl="0" indent="-176400" algn="just" defTabSz="914400" rtl="0" eaLnBrk="1" fontAlgn="base" latinLnBrk="0" hangingPunct="1">
                        <a:spcBef>
                          <a:spcPct val="0"/>
                        </a:spcBef>
                        <a:spcAft>
                          <a:spcPct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We recommend that management implement the following recommendations:</a:t>
                      </a:r>
                      <a:endParaRPr kumimoji="0" lang="en-US"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0" indent="-176400" algn="just" defTabSz="914400" rtl="0" eaLnBrk="1" fontAlgn="base" latinLnBrk="0" hangingPunct="1">
                        <a:spcBef>
                          <a:spcPct val="0"/>
                        </a:spcBef>
                        <a:spcAft>
                          <a:spcPct val="0"/>
                        </a:spcAft>
                        <a:buClrTx/>
                        <a:buSzTx/>
                        <a:buFont typeface="Arial" pitchFamily="34" charset="0"/>
                        <a:buNone/>
                        <a:tabLst/>
                        <a:defRPr/>
                      </a:pPr>
                      <a:endParaRPr kumimoji="0" lang="en-US" sz="900" b="0" i="0" u="none" strike="noStrike" kern="1200" cap="none" spc="0" normalizeH="0" baseline="0" noProof="0" dirty="0" smtClean="0">
                        <a:ln>
                          <a:noFill/>
                        </a:ln>
                        <a:solidFill>
                          <a:schemeClr val="tx1"/>
                        </a:solidFill>
                        <a:effectLst/>
                        <a:uLnTx/>
                        <a:uFillTx/>
                        <a:latin typeface="Univers 45 Light" pitchFamily="2" charset="0"/>
                        <a:ea typeface="+mn-ea"/>
                        <a:cs typeface="Arial" pitchFamily="34" charset="0"/>
                      </a:endParaRPr>
                    </a:p>
                    <a:p>
                      <a:pPr marL="365125" lvl="3" indent="-176400" algn="just" fontAlgn="base">
                        <a:spcBef>
                          <a:spcPct val="0"/>
                        </a:spcBef>
                        <a:spcAft>
                          <a:spcPct val="50000"/>
                        </a:spcAft>
                        <a:buClr>
                          <a:schemeClr val="accent4"/>
                        </a:buClr>
                        <a:buSzPct val="100000"/>
                        <a:buFont typeface="+mj-lt"/>
                        <a:buAutoNum type="arabicPeriod"/>
                        <a:defRPr/>
                      </a:pPr>
                      <a:r>
                        <a:rPr lang="en-GB" sz="900" dirty="0" smtClean="0">
                          <a:solidFill>
                            <a:schemeClr val="tx1"/>
                          </a:solidFill>
                          <a:latin typeface="Univers 45 Light" pitchFamily="2" charset="0"/>
                          <a:cs typeface="Arial" pitchFamily="34" charset="0"/>
                        </a:rPr>
                        <a:t>Consider removing the requirement for</a:t>
                      </a:r>
                      <a:r>
                        <a:rPr kumimoji="0" lang="en-GB" sz="900" b="0" i="0" u="none" strike="noStrike" kern="1200" cap="none" spc="0" normalizeH="0" baseline="0" noProof="0" dirty="0" smtClean="0">
                          <a:ln>
                            <a:noFill/>
                          </a:ln>
                          <a:solidFill>
                            <a:schemeClr val="tx1"/>
                          </a:solidFill>
                          <a:effectLst/>
                          <a:uLnTx/>
                          <a:uFillTx/>
                          <a:latin typeface="Univers 45 Light" pitchFamily="2" charset="0"/>
                          <a:ea typeface="+mn-ea"/>
                          <a:cs typeface="Arial" pitchFamily="34" charset="0"/>
                        </a:rPr>
                        <a:t> “Nominated COSHH Assessors”. The existing arrangements appear sufficient as they enable </a:t>
                      </a:r>
                      <a:r>
                        <a:rPr kumimoji="0" lang="en-GB" sz="900" b="0" i="0" u="none" strike="noStrike" kern="1200" cap="none" spc="0" normalizeH="0" noProof="0" dirty="0" smtClean="0">
                          <a:ln>
                            <a:noFill/>
                          </a:ln>
                          <a:solidFill>
                            <a:schemeClr val="tx1"/>
                          </a:solidFill>
                          <a:effectLst/>
                          <a:uLnTx/>
                          <a:uFillTx/>
                          <a:latin typeface="Univers 45 Light" pitchFamily="2" charset="0"/>
                          <a:ea typeface="+mn-ea"/>
                          <a:cs typeface="Arial" pitchFamily="34" charset="0"/>
                        </a:rPr>
                        <a:t>students and staff to  assess the hazards created from their own activities. Furthermore they are supported with  instruction, supervision and an approval procedure.</a:t>
                      </a:r>
                    </a:p>
                    <a:p>
                      <a:pPr marL="365125" marR="0" lvl="3" indent="-176400" algn="just" defTabSz="914400" rtl="0" eaLnBrk="1" fontAlgn="base" latinLnBrk="0" hangingPunct="1">
                        <a:spcBef>
                          <a:spcPct val="0"/>
                        </a:spcBef>
                        <a:spcAft>
                          <a:spcPct val="50000"/>
                        </a:spcAft>
                        <a:buClr>
                          <a:schemeClr val="accent4"/>
                        </a:buClr>
                        <a:buSzPct val="100000"/>
                        <a:buFont typeface="+mj-lt"/>
                        <a:buAutoNum type="arabicPeriod"/>
                        <a:tabLst/>
                        <a:defRPr/>
                      </a:pPr>
                      <a:r>
                        <a:rPr kumimoji="0" lang="en-GB" sz="900" b="0" i="0" u="none" strike="noStrike" kern="1200" cap="none" spc="0" normalizeH="0" baseline="0" noProof="0" dirty="0" smtClean="0">
                          <a:ln>
                            <a:noFill/>
                          </a:ln>
                          <a:solidFill>
                            <a:schemeClr val="tx1"/>
                          </a:solidFill>
                          <a:effectLst/>
                          <a:uLnTx/>
                          <a:uFillTx/>
                          <a:latin typeface="Univers 45 Light" pitchFamily="2" charset="0"/>
                          <a:ea typeface="+mn-ea"/>
                          <a:cs typeface="Arial" pitchFamily="34" charset="0"/>
                        </a:rPr>
                        <a:t>Request all Schools/Departments review and update their register of hazardous substances.</a:t>
                      </a:r>
                    </a:p>
                    <a:p>
                      <a:pPr marL="365125" lvl="3" indent="-176400" algn="just" fontAlgn="base">
                        <a:spcBef>
                          <a:spcPct val="0"/>
                        </a:spcBef>
                        <a:spcAft>
                          <a:spcPct val="50000"/>
                        </a:spcAft>
                        <a:buClr>
                          <a:schemeClr val="accent4"/>
                        </a:buClr>
                        <a:buSzPct val="100000"/>
                        <a:buFont typeface="+mj-lt"/>
                        <a:buAutoNum type="arabicPeriod"/>
                        <a:defRPr/>
                      </a:pPr>
                      <a:r>
                        <a:rPr lang="en-GB" sz="900" dirty="0" smtClean="0">
                          <a:solidFill>
                            <a:schemeClr val="tx1"/>
                          </a:solidFill>
                          <a:latin typeface="Univers 45 Light" pitchFamily="2" charset="0"/>
                          <a:cs typeface="Arial" pitchFamily="34" charset="0"/>
                        </a:rPr>
                        <a:t>Ensure all laboratory technicians who supervise the use of hazardous substances complete the </a:t>
                      </a:r>
                      <a:r>
                        <a:rPr lang="en-GB" sz="900" dirty="0" smtClean="0">
                          <a:latin typeface="Univers 45 Light" pitchFamily="2" charset="0"/>
                          <a:cs typeface="Arial" pitchFamily="34" charset="0"/>
                        </a:rPr>
                        <a:t>University COSHH training and maintain records on file.</a:t>
                      </a:r>
                    </a:p>
                    <a:p>
                      <a:pPr marL="365125" lvl="3" indent="-176400" algn="just" fontAlgn="base">
                        <a:spcBef>
                          <a:spcPct val="0"/>
                        </a:spcBef>
                        <a:spcAft>
                          <a:spcPct val="50000"/>
                        </a:spcAft>
                        <a:buClr>
                          <a:schemeClr val="accent4"/>
                        </a:buClr>
                        <a:buSzPct val="100000"/>
                        <a:buFont typeface="+mj-lt"/>
                        <a:buAutoNum type="arabicPeriod"/>
                        <a:defRPr/>
                      </a:pPr>
                      <a:r>
                        <a:rPr lang="en-GB" sz="900" dirty="0" smtClean="0">
                          <a:latin typeface="Univers 45 Light" pitchFamily="2" charset="0"/>
                          <a:cs typeface="Arial" pitchFamily="34" charset="0"/>
                        </a:rPr>
                        <a:t>Consider implementing a centralised procurement process and storage facility, which could improve efficiencies in managing substances and could result in costs savings.</a:t>
                      </a:r>
                    </a:p>
                    <a:p>
                      <a:pPr marL="365125" lvl="3" indent="-176400" algn="just" fontAlgn="base">
                        <a:spcBef>
                          <a:spcPct val="0"/>
                        </a:spcBef>
                        <a:spcAft>
                          <a:spcPct val="50000"/>
                        </a:spcAft>
                        <a:buClr>
                          <a:schemeClr val="accent4"/>
                        </a:buClr>
                        <a:buSzPct val="100000"/>
                        <a:buFont typeface="+mj-lt"/>
                        <a:buAutoNum type="arabicPeriod"/>
                        <a:defRPr/>
                      </a:pPr>
                      <a:endParaRPr lang="en-GB" sz="900" dirty="0" smtClean="0">
                        <a:latin typeface="Univers 45 Light" pitchFamily="2" charset="0"/>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Agreed</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Agreed – to be submitted to the next Health, Safety &amp; Environment Committee for review.</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Agreed – to provide training courses through Staff Development</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Disagree – to be discussed with Andrew Burgess</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HSE Manager</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HSE Manager</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HSE Manager</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HSE Manager</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Immediate</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October 2011</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October 2011</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October 2011</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r>
              <a:tr h="509791">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1"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3.2</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Medium</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FFC000"/>
                    </a:solidFill>
                  </a:tcPr>
                </a:tc>
                <a:tc>
                  <a:txBody>
                    <a:bodyPr/>
                    <a:lstStyle/>
                    <a:p>
                      <a:pPr marL="180975" marR="0" lvl="1" indent="0" algn="just" defTabSz="914400" rtl="0" eaLnBrk="1" fontAlgn="base" latinLnBrk="0" hangingPunct="1">
                        <a:lnSpc>
                          <a:spcPct val="100000"/>
                        </a:lnSpc>
                        <a:spcBef>
                          <a:spcPct val="0"/>
                        </a:spcBef>
                        <a:spcAft>
                          <a:spcPct val="50000"/>
                        </a:spcAft>
                        <a:buClr>
                          <a:schemeClr val="accent4"/>
                        </a:buClr>
                        <a:buSzPct val="115000"/>
                        <a:buFont typeface="Wingdings" pitchFamily="2" charset="2"/>
                        <a:buNone/>
                        <a:tabLst/>
                        <a:defRPr/>
                      </a:pPr>
                      <a:r>
                        <a:rPr lang="en-GB" sz="900" b="1" dirty="0" smtClean="0">
                          <a:solidFill>
                            <a:srgbClr val="0C2D83"/>
                          </a:solidFill>
                          <a:latin typeface="Univers 45 Light" pitchFamily="2" charset="0"/>
                        </a:rPr>
                        <a:t>Inconsistent approach to COSHH Risk Assessment </a:t>
                      </a:r>
                    </a:p>
                    <a:p>
                      <a:pPr marL="0" marR="0" lvl="0" indent="0" algn="just" defTabSz="914400" rtl="0" eaLnBrk="1" fontAlgn="base" latinLnBrk="0" hangingPunct="1">
                        <a:spcBef>
                          <a:spcPct val="0"/>
                        </a:spcBef>
                        <a:spcAft>
                          <a:spcPct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We recommend that:</a:t>
                      </a:r>
                      <a:endParaRPr kumimoji="0" lang="en-US"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365125" lvl="3" indent="-228600" algn="just" fontAlgn="base">
                        <a:spcBef>
                          <a:spcPct val="0"/>
                        </a:spcBef>
                        <a:spcAft>
                          <a:spcPct val="50000"/>
                        </a:spcAft>
                        <a:buClr>
                          <a:schemeClr val="accent4"/>
                        </a:buClr>
                        <a:buSzPct val="100000"/>
                        <a:buFont typeface="+mj-lt"/>
                        <a:buAutoNum type="arabicPeriod"/>
                      </a:pPr>
                      <a:endParaRPr lang="en-US" sz="900" dirty="0" smtClean="0">
                        <a:latin typeface="Univers 45 Light" pitchFamily="2" charset="0"/>
                        <a:cs typeface="Arial" pitchFamily="34" charset="0"/>
                      </a:endParaRPr>
                    </a:p>
                    <a:p>
                      <a:pPr marL="365125" lvl="3" indent="-228600" algn="just" fontAlgn="base">
                        <a:spcBef>
                          <a:spcPct val="0"/>
                        </a:spcBef>
                        <a:spcAft>
                          <a:spcPct val="50000"/>
                        </a:spcAft>
                        <a:buClr>
                          <a:schemeClr val="accent4"/>
                        </a:buClr>
                        <a:buSzPct val="100000"/>
                        <a:buFont typeface="+mj-lt"/>
                        <a:buAutoNum type="arabicPeriod"/>
                      </a:pPr>
                      <a:r>
                        <a:rPr lang="en-GB" sz="900" dirty="0" smtClean="0">
                          <a:latin typeface="Univers 45 Light" pitchFamily="2" charset="0"/>
                          <a:cs typeface="Arial" pitchFamily="34" charset="0"/>
                        </a:rPr>
                        <a:t>The University COSHH RA template is updated to take the above points into consideration. Following the audit, the University HSE Office should communicate the changes to all stakeholders. It may be necessary to provide refresher training on the RA process.</a:t>
                      </a:r>
                    </a:p>
                    <a:p>
                      <a:pPr marL="365125" lvl="3" indent="-228600" algn="just" fontAlgn="base">
                        <a:spcBef>
                          <a:spcPct val="0"/>
                        </a:spcBef>
                        <a:spcAft>
                          <a:spcPct val="50000"/>
                        </a:spcAft>
                        <a:buClr>
                          <a:schemeClr val="accent4"/>
                        </a:buClr>
                        <a:buSzPct val="100000"/>
                        <a:buFont typeface="+mj-lt"/>
                        <a:buAutoNum type="arabicPeriod"/>
                      </a:pPr>
                      <a:r>
                        <a:rPr lang="en-GB" sz="900" dirty="0" smtClean="0">
                          <a:latin typeface="Univers 45 Light" pitchFamily="2" charset="0"/>
                          <a:cs typeface="Arial" pitchFamily="34" charset="0"/>
                        </a:rPr>
                        <a:t>The HSE Office formally authorises the use of all School/Department COSHH RA templates.</a:t>
                      </a:r>
                    </a:p>
                    <a:p>
                      <a:pPr marL="365125" lvl="3" indent="-228600" algn="just" fontAlgn="base">
                        <a:spcBef>
                          <a:spcPct val="0"/>
                        </a:spcBef>
                        <a:spcAft>
                          <a:spcPct val="50000"/>
                        </a:spcAft>
                        <a:buClr>
                          <a:schemeClr val="accent4"/>
                        </a:buClr>
                        <a:buSzPct val="100000"/>
                        <a:buFont typeface="+mj-lt"/>
                        <a:buAutoNum type="arabicPeriod"/>
                      </a:pPr>
                      <a:r>
                        <a:rPr lang="en-GB" sz="900" dirty="0" smtClean="0">
                          <a:latin typeface="Univers 45 Light" pitchFamily="2" charset="0"/>
                          <a:cs typeface="Arial" pitchFamily="34" charset="0"/>
                        </a:rPr>
                        <a:t>The University considers implementing a consolidated approach towards the gathering, use and storage of safety data sheets. </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Agree – to review guidance and update template.  To approve departmental arrangements to ensure consistency with guidance procedures</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Agree – as above</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Agree – as above</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HSE Manager</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HSE Manager</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HSE Manager</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October 2011</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October 2011</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October 2011</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600" b="0" dirty="0" smtClean="0">
                <a:latin typeface="Univers 45 Light" pitchFamily="2" charset="0"/>
              </a:rPr>
              <a:t>Appendix C</a:t>
            </a:r>
            <a:r>
              <a:rPr lang="en-GB" sz="1600" b="0" dirty="0" smtClean="0">
                <a:solidFill>
                  <a:srgbClr val="97989A"/>
                </a:solidFill>
                <a:latin typeface="Univers 45 Light" pitchFamily="2" charset="0"/>
              </a:rPr>
              <a:t/>
            </a:r>
            <a:br>
              <a:rPr lang="en-GB" sz="1600" b="0" dirty="0" smtClean="0">
                <a:solidFill>
                  <a:srgbClr val="97989A"/>
                </a:solidFill>
                <a:latin typeface="Univers 45 Light" pitchFamily="2" charset="0"/>
              </a:rPr>
            </a:br>
            <a:r>
              <a:rPr lang="en-GB" dirty="0" smtClean="0">
                <a:latin typeface="Univers 45 Light" pitchFamily="2" charset="0"/>
              </a:rPr>
              <a:t>Implementation plan (continued)</a:t>
            </a:r>
            <a:endParaRPr lang="en-GB" dirty="0">
              <a:latin typeface="Univers 45 Light" pitchFamily="2" charset="0"/>
            </a:endParaRPr>
          </a:p>
        </p:txBody>
      </p:sp>
      <p:graphicFrame>
        <p:nvGraphicFramePr>
          <p:cNvPr id="5" name="Group 3"/>
          <p:cNvGraphicFramePr>
            <a:graphicFrameLocks noGrp="1"/>
          </p:cNvGraphicFramePr>
          <p:nvPr>
            <p:custDataLst>
              <p:tags r:id="rId1"/>
            </p:custDataLst>
          </p:nvPr>
        </p:nvGraphicFramePr>
        <p:xfrm>
          <a:off x="273050" y="1176172"/>
          <a:ext cx="9359902" cy="3998160"/>
        </p:xfrm>
        <a:graphic>
          <a:graphicData uri="http://schemas.openxmlformats.org/drawingml/2006/table">
            <a:tbl>
              <a:tblPr/>
              <a:tblGrid>
                <a:gridCol w="359470"/>
                <a:gridCol w="720080"/>
                <a:gridCol w="3528392"/>
                <a:gridCol w="2304256"/>
                <a:gridCol w="1296144"/>
                <a:gridCol w="1151560"/>
              </a:tblGrid>
              <a:tr h="0">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kumimoji="0" lang="en-GB" sz="900" b="1" i="0" u="none" strike="noStrike" cap="none" normalizeH="0" baseline="0" dirty="0" smtClean="0">
                          <a:ln>
                            <a:noFill/>
                          </a:ln>
                          <a:solidFill>
                            <a:schemeClr val="bg1"/>
                          </a:solidFill>
                          <a:effectLst/>
                          <a:latin typeface="Univers 45 Light" pitchFamily="2" charset="0"/>
                          <a:cs typeface="Arial" pitchFamily="34" charset="0"/>
                        </a:rPr>
                        <a:t>Ref</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GB" sz="9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Priority</a:t>
                      </a: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GB" sz="9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Recommendation</a:t>
                      </a: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GB" sz="9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Management response</a:t>
                      </a: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GB" sz="9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Officer responsible</a:t>
                      </a: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GB" sz="9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Date of action by</a:t>
                      </a: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r>
              <a:tr h="509791">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1"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3.3</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High</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FF0000"/>
                    </a:solidFill>
                  </a:tcPr>
                </a:tc>
                <a:tc>
                  <a:txBody>
                    <a:bodyPr/>
                    <a:lstStyle/>
                    <a:p>
                      <a:pPr marL="180975" marR="0" lvl="1" indent="0" algn="just" defTabSz="914400" rtl="0" eaLnBrk="1" fontAlgn="base" latinLnBrk="0" hangingPunct="1">
                        <a:lnSpc>
                          <a:spcPct val="100000"/>
                        </a:lnSpc>
                        <a:spcBef>
                          <a:spcPct val="0"/>
                        </a:spcBef>
                        <a:spcAft>
                          <a:spcPct val="50000"/>
                        </a:spcAft>
                        <a:buClr>
                          <a:schemeClr val="accent4"/>
                        </a:buClr>
                        <a:buSzPct val="115000"/>
                        <a:buFont typeface="Wingdings" pitchFamily="2" charset="2"/>
                        <a:buNone/>
                        <a:tabLst/>
                        <a:defRPr/>
                      </a:pPr>
                      <a:r>
                        <a:rPr lang="en-GB" sz="900" b="1" kern="1200" dirty="0" smtClean="0">
                          <a:solidFill>
                            <a:srgbClr val="0C2D83"/>
                          </a:solidFill>
                          <a:latin typeface="Univers 45 Light" pitchFamily="2" charset="0"/>
                          <a:ea typeface="+mn-ea"/>
                          <a:cs typeface="+mn-cs"/>
                        </a:rPr>
                        <a:t>Opportunity to improve the robustness of the examination and testing regime for Local Exhaust Ventilation plant</a:t>
                      </a:r>
                    </a:p>
                    <a:p>
                      <a:pPr lvl="0" algn="just" fontAlgn="base">
                        <a:spcBef>
                          <a:spcPct val="0"/>
                        </a:spcBef>
                        <a:spcAft>
                          <a:spcPct val="0"/>
                        </a:spcAft>
                        <a:defRPr/>
                      </a:pPr>
                      <a:r>
                        <a:rPr lang="en-GB" sz="900" dirty="0" smtClean="0">
                          <a:solidFill>
                            <a:srgbClr val="000000"/>
                          </a:solidFill>
                          <a:latin typeface="Univers 45 Light" pitchFamily="2" charset="0"/>
                          <a:cs typeface="Arial" pitchFamily="34" charset="0"/>
                        </a:rPr>
                        <a:t>We recommend that management:</a:t>
                      </a:r>
                      <a:endParaRPr lang="en-US" sz="900" dirty="0" smtClean="0">
                        <a:solidFill>
                          <a:srgbClr val="000000"/>
                        </a:solidFill>
                        <a:latin typeface="Univers 45 Light" pitchFamily="2" charset="0"/>
                        <a:cs typeface="Arial" pitchFamily="34" charset="0"/>
                      </a:endParaRPr>
                    </a:p>
                    <a:p>
                      <a:pPr lvl="0" algn="just" fontAlgn="base">
                        <a:spcBef>
                          <a:spcPct val="0"/>
                        </a:spcBef>
                        <a:spcAft>
                          <a:spcPct val="0"/>
                        </a:spcAft>
                        <a:defRPr/>
                      </a:pPr>
                      <a:endParaRPr lang="en-US" sz="900" dirty="0" smtClean="0">
                        <a:solidFill>
                          <a:srgbClr val="000000"/>
                        </a:solidFill>
                        <a:latin typeface="Univers 45 Light" pitchFamily="2" charset="0"/>
                        <a:cs typeface="Arial" pitchFamily="34" charset="0"/>
                      </a:endParaRPr>
                    </a:p>
                    <a:p>
                      <a:pPr marL="365125" marR="0" lvl="3" indent="-228600" algn="just" fontAlgn="base">
                        <a:spcBef>
                          <a:spcPct val="0"/>
                        </a:spcBef>
                        <a:spcAft>
                          <a:spcPct val="50000"/>
                        </a:spcAft>
                        <a:buClr>
                          <a:schemeClr val="accent4"/>
                        </a:buClr>
                        <a:buSzPct val="100000"/>
                        <a:buFont typeface="+mj-lt"/>
                        <a:buAutoNum type="arabicPeriod"/>
                        <a:tabLst/>
                        <a:defRPr/>
                      </a:pPr>
                      <a:r>
                        <a:rPr lang="en-GB" sz="900" dirty="0" smtClean="0">
                          <a:latin typeface="Univers 45 Light" pitchFamily="2" charset="0"/>
                          <a:cs typeface="Arial" pitchFamily="34" charset="0"/>
                        </a:rPr>
                        <a:t>Review the labelling and examination records of all LEV units to identify any conflicts and carry out corrective action immediately.</a:t>
                      </a:r>
                    </a:p>
                    <a:p>
                      <a:pPr marL="365125" marR="0" lvl="3" indent="-228600" algn="just" fontAlgn="base">
                        <a:spcBef>
                          <a:spcPct val="0"/>
                        </a:spcBef>
                        <a:spcAft>
                          <a:spcPct val="50000"/>
                        </a:spcAft>
                        <a:buClr>
                          <a:schemeClr val="accent4"/>
                        </a:buClr>
                        <a:buSzPct val="100000"/>
                        <a:buFont typeface="+mj-lt"/>
                        <a:buAutoNum type="arabicPeriod"/>
                        <a:tabLst/>
                        <a:defRPr/>
                      </a:pPr>
                      <a:r>
                        <a:rPr lang="en-GB" sz="900" dirty="0" smtClean="0">
                          <a:latin typeface="Univers 45 Light" pitchFamily="2" charset="0"/>
                          <a:cs typeface="Arial" pitchFamily="34" charset="0"/>
                        </a:rPr>
                        <a:t>Develop a structured process to ensure appropriate corrective action is taken for any LEV units which fail the statutory examination. </a:t>
                      </a:r>
                    </a:p>
                    <a:p>
                      <a:pPr marL="365125" marR="0" lvl="3" indent="-228600" algn="just" fontAlgn="base">
                        <a:spcBef>
                          <a:spcPct val="0"/>
                        </a:spcBef>
                        <a:spcAft>
                          <a:spcPct val="50000"/>
                        </a:spcAft>
                        <a:buClr>
                          <a:schemeClr val="accent4"/>
                        </a:buClr>
                        <a:buSzPct val="100000"/>
                        <a:buFont typeface="+mj-lt"/>
                        <a:buAutoNum type="arabicPeriod"/>
                        <a:tabLst/>
                        <a:defRPr/>
                      </a:pPr>
                      <a:r>
                        <a:rPr lang="en-GB" sz="900" dirty="0" smtClean="0">
                          <a:latin typeface="Univers 45 Light" pitchFamily="2" charset="0"/>
                          <a:cs typeface="Arial" pitchFamily="34" charset="0"/>
                        </a:rPr>
                        <a:t>Produce policy and supplementary guidance for all Schools/Departments about the safe use, restrictions and limitations of the LEV units.</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(A Sweeney)</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r>
              <a:tr h="509791">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1"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3.4</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Medium</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FFC000"/>
                    </a:solidFill>
                  </a:tcPr>
                </a:tc>
                <a:tc>
                  <a:txBody>
                    <a:bodyPr/>
                    <a:lstStyle/>
                    <a:p>
                      <a:pPr marL="180975" marR="0" lvl="1" indent="0" algn="just" defTabSz="914400" rtl="0" eaLnBrk="1" fontAlgn="base" latinLnBrk="0" hangingPunct="1">
                        <a:lnSpc>
                          <a:spcPct val="100000"/>
                        </a:lnSpc>
                        <a:spcBef>
                          <a:spcPct val="0"/>
                        </a:spcBef>
                        <a:spcAft>
                          <a:spcPct val="50000"/>
                        </a:spcAft>
                        <a:buClr>
                          <a:schemeClr val="accent4"/>
                        </a:buClr>
                        <a:buSzPct val="115000"/>
                        <a:buFont typeface="Wingdings" pitchFamily="2" charset="2"/>
                        <a:buNone/>
                        <a:tabLst/>
                        <a:defRPr/>
                      </a:pPr>
                      <a:r>
                        <a:rPr lang="en-GB" sz="900" b="1" kern="1200" dirty="0" smtClean="0">
                          <a:solidFill>
                            <a:srgbClr val="0C2D83"/>
                          </a:solidFill>
                          <a:latin typeface="Univers 45 Light" pitchFamily="2" charset="0"/>
                          <a:ea typeface="+mn-ea"/>
                          <a:cs typeface="+mn-cs"/>
                        </a:rPr>
                        <a:t>Manual Handling of solvent barrels in the Department of Chemistry  solvent store </a:t>
                      </a:r>
                    </a:p>
                    <a:p>
                      <a:pPr lvl="0" algn="just" fontAlgn="base">
                        <a:spcBef>
                          <a:spcPct val="0"/>
                        </a:spcBef>
                        <a:spcAft>
                          <a:spcPct val="0"/>
                        </a:spcAft>
                        <a:defRPr/>
                      </a:pPr>
                      <a:r>
                        <a:rPr lang="en-GB" sz="900" dirty="0" smtClean="0">
                          <a:solidFill>
                            <a:srgbClr val="000000"/>
                          </a:solidFill>
                          <a:latin typeface="Univers 45 Light" pitchFamily="2" charset="0"/>
                          <a:cs typeface="Arial" pitchFamily="34" charset="0"/>
                        </a:rPr>
                        <a:t>We recommend that :</a:t>
                      </a:r>
                      <a:endParaRPr lang="en-US" sz="900" dirty="0" smtClean="0">
                        <a:solidFill>
                          <a:srgbClr val="000000"/>
                        </a:solidFill>
                        <a:latin typeface="Univers 45 Light" pitchFamily="2" charset="0"/>
                        <a:cs typeface="Arial" pitchFamily="34" charset="0"/>
                      </a:endParaRPr>
                    </a:p>
                    <a:p>
                      <a:pPr marL="0" marR="0" lvl="0" indent="0" algn="just" defTabSz="914400" rtl="0" eaLnBrk="1" fontAlgn="base" latinLnBrk="0" hangingPunct="1">
                        <a:spcBef>
                          <a:spcPct val="0"/>
                        </a:spcBef>
                        <a:spcAft>
                          <a:spcPct val="0"/>
                        </a:spcAft>
                        <a:buClrTx/>
                        <a:buSzTx/>
                        <a:buFont typeface="Arial" pitchFamily="34" charset="0"/>
                        <a:buNone/>
                        <a:tabLst/>
                        <a:defRPr/>
                      </a:pPr>
                      <a:endParaRPr kumimoji="0" lang="en-US"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365125" lvl="3" indent="-228600" algn="just" fontAlgn="base">
                        <a:spcBef>
                          <a:spcPct val="0"/>
                        </a:spcBef>
                        <a:spcAft>
                          <a:spcPct val="50000"/>
                        </a:spcAft>
                        <a:buClr>
                          <a:schemeClr val="accent4"/>
                        </a:buClr>
                        <a:buSzPct val="100000"/>
                        <a:buFont typeface="+mj-lt"/>
                        <a:buAutoNum type="arabicPeriod"/>
                      </a:pPr>
                      <a:r>
                        <a:rPr lang="en-GB" sz="900" dirty="0" smtClean="0">
                          <a:latin typeface="Univers 45 Light" pitchFamily="2" charset="0"/>
                          <a:cs typeface="Arial" pitchFamily="34" charset="0"/>
                        </a:rPr>
                        <a:t>A risk assessment is carried out for the above activity. </a:t>
                      </a:r>
                    </a:p>
                    <a:p>
                      <a:pPr marL="365125" lvl="3" indent="-228600" algn="just" fontAlgn="base">
                        <a:spcBef>
                          <a:spcPct val="0"/>
                        </a:spcBef>
                        <a:spcAft>
                          <a:spcPct val="50000"/>
                        </a:spcAft>
                        <a:buClr>
                          <a:schemeClr val="accent4"/>
                        </a:buClr>
                        <a:buSzPct val="100000"/>
                        <a:buFont typeface="+mj-lt"/>
                        <a:buAutoNum type="arabicPeriod"/>
                      </a:pPr>
                      <a:r>
                        <a:rPr lang="en-GB" sz="900" dirty="0" smtClean="0">
                          <a:latin typeface="Univers 45 Light" pitchFamily="2" charset="0"/>
                          <a:cs typeface="Arial" pitchFamily="34" charset="0"/>
                        </a:rPr>
                        <a:t>Depending on the outcome of the RA management consider whether it would be </a:t>
                      </a:r>
                      <a:r>
                        <a:rPr lang="en-GB" sz="900" dirty="0" err="1" smtClean="0">
                          <a:latin typeface="Univers 45 Light" pitchFamily="2" charset="0"/>
                          <a:cs typeface="Arial" pitchFamily="34" charset="0"/>
                        </a:rPr>
                        <a:t>be</a:t>
                      </a:r>
                      <a:r>
                        <a:rPr lang="en-GB" sz="900" dirty="0" smtClean="0">
                          <a:latin typeface="Univers 45 Light" pitchFamily="2" charset="0"/>
                          <a:cs typeface="Arial" pitchFamily="34" charset="0"/>
                        </a:rPr>
                        <a:t> appropriate to use alternative manual handling equipment such as “barrel drum dollies” or “lifters” and a “barrel pump”, to allow the drums to be stored in an upright position.</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Agreed – to be raised with Chemistry</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Agreed – to be raised with Chemistry</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HSE Manager</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HSE Manager</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Immediate</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Immediate</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r>
              <a:tr h="509791">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1"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3.5</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Medium</a:t>
                      </a:r>
                    </a:p>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FFC000"/>
                    </a:solidFill>
                  </a:tcPr>
                </a:tc>
                <a:tc>
                  <a:txBody>
                    <a:bodyPr/>
                    <a:lstStyle/>
                    <a:p>
                      <a:pPr marL="180975" marR="0" lvl="1" indent="0" algn="just" defTabSz="914400" rtl="0" eaLnBrk="1" fontAlgn="base" latinLnBrk="0" hangingPunct="1">
                        <a:lnSpc>
                          <a:spcPct val="100000"/>
                        </a:lnSpc>
                        <a:spcBef>
                          <a:spcPct val="0"/>
                        </a:spcBef>
                        <a:spcAft>
                          <a:spcPct val="50000"/>
                        </a:spcAft>
                        <a:buClr>
                          <a:schemeClr val="accent4"/>
                        </a:buClr>
                        <a:buSzPct val="115000"/>
                        <a:buFont typeface="Wingdings" pitchFamily="2" charset="2"/>
                        <a:buNone/>
                        <a:tabLst/>
                        <a:defRPr/>
                      </a:pPr>
                      <a:r>
                        <a:rPr lang="en-GB" sz="900" b="1" kern="1200" dirty="0" smtClean="0">
                          <a:solidFill>
                            <a:srgbClr val="0C2D83"/>
                          </a:solidFill>
                          <a:latin typeface="Univers 45 Light" pitchFamily="2" charset="0"/>
                          <a:ea typeface="+mn-ea"/>
                          <a:cs typeface="+mn-cs"/>
                        </a:rPr>
                        <a:t>Inadequate labelling of decanted chemical substances</a:t>
                      </a:r>
                    </a:p>
                    <a:p>
                      <a:pPr marL="365125" lvl="3" indent="-228600" algn="just" fontAlgn="base">
                        <a:spcBef>
                          <a:spcPct val="0"/>
                        </a:spcBef>
                        <a:spcAft>
                          <a:spcPct val="50000"/>
                        </a:spcAft>
                        <a:buClr>
                          <a:schemeClr val="accent4"/>
                        </a:buClr>
                        <a:buSzPct val="100000"/>
                        <a:buFont typeface="+mj-lt"/>
                        <a:buAutoNum type="arabicPeriod"/>
                      </a:pPr>
                      <a:r>
                        <a:rPr lang="en-GB" sz="900" dirty="0" smtClean="0">
                          <a:solidFill>
                            <a:srgbClr val="000000"/>
                          </a:solidFill>
                          <a:latin typeface="Univers 45 Light" pitchFamily="2" charset="0"/>
                          <a:cs typeface="Arial" pitchFamily="34" charset="0"/>
                        </a:rPr>
                        <a:t>We recommend management considers issuing </a:t>
                      </a:r>
                      <a:r>
                        <a:rPr lang="en-GB" sz="900" dirty="0" smtClean="0">
                          <a:latin typeface="Univers 45 Light" pitchFamily="2" charset="0"/>
                          <a:cs typeface="Arial" pitchFamily="34" charset="0"/>
                        </a:rPr>
                        <a:t>guidance or providing training to all Schools/Departments about decanting substances. The HSE recommends that containers are clearly marked and labelled with the manufacturer’s instructions for use. The label should clearly identify the hazards of the substance.</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Agreed – guidance to be issued</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HSE Manager</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Immediate</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Univers 45 Light" pitchFamily="2" charset="0"/>
              </a:rPr>
              <a:t>Contents</a:t>
            </a:r>
            <a:endParaRPr lang="en-GB" dirty="0">
              <a:latin typeface="Univers 45 Light" pitchFamily="2" charset="0"/>
            </a:endParaRPr>
          </a:p>
        </p:txBody>
      </p:sp>
      <p:graphicFrame>
        <p:nvGraphicFramePr>
          <p:cNvPr id="5" name="Group 2"/>
          <p:cNvGraphicFramePr>
            <a:graphicFrameLocks noGrp="1"/>
          </p:cNvGraphicFramePr>
          <p:nvPr/>
        </p:nvGraphicFramePr>
        <p:xfrm>
          <a:off x="2649538" y="1268413"/>
          <a:ext cx="4608512" cy="2731680"/>
        </p:xfrm>
        <a:graphic>
          <a:graphicData uri="http://schemas.openxmlformats.org/drawingml/2006/table">
            <a:tbl>
              <a:tblPr/>
              <a:tblGrid>
                <a:gridCol w="3856743"/>
                <a:gridCol w="751769"/>
              </a:tblGrid>
              <a:tr h="0">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US" sz="1200" b="1" i="1" u="none" strike="noStrike" cap="none" normalizeH="0" baseline="0" dirty="0" smtClean="0">
                        <a:ln>
                          <a:noFill/>
                        </a:ln>
                        <a:solidFill>
                          <a:schemeClr val="tx1"/>
                        </a:solidFill>
                        <a:effectLst/>
                        <a:latin typeface="Univers 45 Light" pitchFamily="2" charset="0"/>
                        <a:cs typeface="Arial" pitchFamily="34" charset="0"/>
                      </a:endParaRPr>
                    </a:p>
                  </a:txBody>
                  <a:tcPr marL="72000" marR="72000" marT="72000" marB="72000" horzOverflow="overflow">
                    <a:lnL cap="flat">
                      <a:noFill/>
                    </a:lnL>
                    <a:lnR>
                      <a:noFill/>
                    </a:lnR>
                    <a:lnT cap="flat">
                      <a:noFill/>
                    </a:lnT>
                    <a:lnB>
                      <a:noFill/>
                    </a:lnB>
                    <a:lnTlToBr>
                      <a:noFill/>
                    </a:lnTlToBr>
                    <a:lnBlToTr>
                      <a:noFill/>
                    </a:lnBlToTr>
                    <a:noFill/>
                  </a:tcPr>
                </a:tc>
                <a:tc>
                  <a:txBody>
                    <a:bodyPr/>
                    <a:lstStyle/>
                    <a:p>
                      <a:pPr marL="0" marR="0" lvl="0" indent="0" algn="r" defTabSz="762000" rtl="0" eaLnBrk="1" fontAlgn="base" latinLnBrk="0" hangingPunct="1">
                        <a:lnSpc>
                          <a:spcPct val="100000"/>
                        </a:lnSpc>
                        <a:spcBef>
                          <a:spcPct val="40000"/>
                        </a:spcBef>
                        <a:spcAft>
                          <a:spcPct val="0"/>
                        </a:spcAft>
                        <a:buClrTx/>
                        <a:buSzTx/>
                        <a:buFontTx/>
                        <a:buNone/>
                        <a:tabLst/>
                      </a:pPr>
                      <a:r>
                        <a:rPr lang="en-GB" sz="1200" b="1" kern="1200" noProof="0" dirty="0" smtClean="0">
                          <a:solidFill>
                            <a:srgbClr val="00338D"/>
                          </a:solidFill>
                          <a:latin typeface="Univers 45 Light" pitchFamily="2" charset="0"/>
                          <a:ea typeface="+mn-ea"/>
                          <a:cs typeface="Arial" pitchFamily="34" charset="0"/>
                        </a:rPr>
                        <a:t> Page</a:t>
                      </a:r>
                    </a:p>
                  </a:txBody>
                  <a:tcPr marL="72000" marR="72000" marT="72000" marB="72000" horzOverflow="overflow">
                    <a:lnL>
                      <a:noFill/>
                    </a:lnL>
                    <a:lnR cap="flat">
                      <a:noFill/>
                    </a:lnR>
                    <a:lnT cap="flat">
                      <a:noFill/>
                    </a:lnT>
                    <a:lnB>
                      <a:noFill/>
                    </a:lnB>
                    <a:lnTlToBr>
                      <a:noFill/>
                    </a:lnTlToBr>
                    <a:lnBlToTr>
                      <a:noFill/>
                    </a:lnBlToTr>
                    <a:noFill/>
                  </a:tcPr>
                </a:tc>
              </a:tr>
              <a:tr h="0">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r>
                        <a:rPr lang="en-GB" sz="1200" b="1" kern="1200" noProof="0" dirty="0" smtClean="0">
                          <a:solidFill>
                            <a:srgbClr val="00338D"/>
                          </a:solidFill>
                          <a:latin typeface="Univers 45 Light" pitchFamily="2" charset="0"/>
                          <a:ea typeface="+mn-ea"/>
                          <a:cs typeface="Arial" pitchFamily="34" charset="0"/>
                        </a:rPr>
                        <a:t>Executive summary</a:t>
                      </a:r>
                    </a:p>
                  </a:txBody>
                  <a:tcPr marL="72000" marR="72000" marT="72000" marB="72000" anchor="ctr" horzOverflow="overflow">
                    <a:lnL cap="flat">
                      <a:noFill/>
                    </a:lnL>
                    <a:lnR>
                      <a:noFill/>
                    </a:lnR>
                    <a:lnT>
                      <a:noFill/>
                    </a:lnT>
                    <a:lnB>
                      <a:noFill/>
                    </a:lnB>
                    <a:lnTlToBr>
                      <a:noFill/>
                    </a:lnTlToBr>
                    <a:lnBlToTr>
                      <a:noFill/>
                    </a:lnBlToTr>
                    <a:noFill/>
                  </a:tcPr>
                </a:tc>
                <a:tc>
                  <a:txBody>
                    <a:bodyPr/>
                    <a:lstStyle/>
                    <a:p>
                      <a:pPr marL="187325" marR="0" lvl="1" indent="-185738" algn="r" defTabSz="762000" rtl="0" eaLnBrk="1" fontAlgn="base" latinLnBrk="0" hangingPunct="1">
                        <a:lnSpc>
                          <a:spcPct val="100000"/>
                        </a:lnSpc>
                        <a:spcBef>
                          <a:spcPct val="40000"/>
                        </a:spcBef>
                        <a:spcAft>
                          <a:spcPct val="0"/>
                        </a:spcAft>
                        <a:buClr>
                          <a:schemeClr val="tx2"/>
                        </a:buClr>
                        <a:buSzPct val="85000"/>
                        <a:buFont typeface="Wingdings" pitchFamily="2" charset="2"/>
                        <a:buNone/>
                        <a:tabLst/>
                      </a:pPr>
                      <a:r>
                        <a:rPr lang="en-GB" sz="1200" b="0" kern="1200" noProof="0" dirty="0" smtClean="0">
                          <a:solidFill>
                            <a:schemeClr val="tx1"/>
                          </a:solidFill>
                          <a:latin typeface="Univers 45 Light" pitchFamily="2" charset="0"/>
                          <a:ea typeface="+mn-ea"/>
                          <a:cs typeface="Arial" pitchFamily="34" charset="0"/>
                        </a:rPr>
                        <a:t>2</a:t>
                      </a:r>
                    </a:p>
                  </a:txBody>
                  <a:tcPr marL="72000" marR="72000" marT="72000" marB="72000" anchor="ctr" horzOverflow="overflow">
                    <a:lnL>
                      <a:noFill/>
                    </a:lnL>
                    <a:lnR cap="flat">
                      <a:noFill/>
                    </a:lnR>
                    <a:lnT>
                      <a:noFill/>
                    </a:lnT>
                    <a:lnB>
                      <a:noFill/>
                    </a:lnB>
                    <a:lnTlToBr>
                      <a:noFill/>
                    </a:lnTlToBr>
                    <a:lnBlToTr>
                      <a:noFill/>
                    </a:lnBlToTr>
                    <a:noFill/>
                  </a:tcPr>
                </a:tc>
              </a:tr>
              <a:tr h="0">
                <a:tc>
                  <a:txBody>
                    <a:bodyPr/>
                    <a:lstStyle/>
                    <a:p>
                      <a:pPr marL="187325" marR="0" lvl="1" indent="-185738" algn="l" defTabSz="762000" rtl="0" eaLnBrk="1" fontAlgn="base" latinLnBrk="0" hangingPunct="1">
                        <a:lnSpc>
                          <a:spcPct val="100000"/>
                        </a:lnSpc>
                        <a:spcBef>
                          <a:spcPct val="40000"/>
                        </a:spcBef>
                        <a:spcAft>
                          <a:spcPct val="0"/>
                        </a:spcAft>
                        <a:buClr>
                          <a:schemeClr val="tx2"/>
                        </a:buClr>
                        <a:buSzPct val="85000"/>
                        <a:buFont typeface="Wingdings" pitchFamily="2" charset="2"/>
                        <a:buNone/>
                        <a:tabLst/>
                      </a:pPr>
                      <a:r>
                        <a:rPr lang="en-GB" sz="1200" b="1" kern="1200" noProof="0" dirty="0" smtClean="0">
                          <a:solidFill>
                            <a:srgbClr val="00338D"/>
                          </a:solidFill>
                          <a:latin typeface="Univers 45 Light" pitchFamily="2" charset="0"/>
                          <a:ea typeface="+mn-ea"/>
                          <a:cs typeface="Arial" pitchFamily="34" charset="0"/>
                        </a:rPr>
                        <a:t>Introduction</a:t>
                      </a:r>
                    </a:p>
                  </a:txBody>
                  <a:tcPr marL="72000" marR="72000" marT="72000" marB="72000" anchor="ctr" horzOverflow="overflow">
                    <a:lnL cap="flat">
                      <a:noFill/>
                    </a:lnL>
                    <a:lnR>
                      <a:noFill/>
                    </a:lnR>
                    <a:lnT>
                      <a:noFill/>
                    </a:lnT>
                    <a:lnB>
                      <a:noFill/>
                    </a:lnB>
                    <a:lnTlToBr>
                      <a:noFill/>
                    </a:lnTlToBr>
                    <a:lnBlToTr>
                      <a:noFill/>
                    </a:lnBlToTr>
                    <a:noFill/>
                  </a:tcPr>
                </a:tc>
                <a:tc>
                  <a:txBody>
                    <a:bodyPr/>
                    <a:lstStyle/>
                    <a:p>
                      <a:pPr marL="187325" marR="0" lvl="1" indent="-185738" algn="r" defTabSz="762000" rtl="0" eaLnBrk="1" fontAlgn="base" latinLnBrk="0" hangingPunct="1">
                        <a:lnSpc>
                          <a:spcPct val="100000"/>
                        </a:lnSpc>
                        <a:spcBef>
                          <a:spcPct val="40000"/>
                        </a:spcBef>
                        <a:spcAft>
                          <a:spcPct val="0"/>
                        </a:spcAft>
                        <a:buClr>
                          <a:schemeClr val="tx2"/>
                        </a:buClr>
                        <a:buSzPct val="85000"/>
                        <a:buFont typeface="Wingdings" pitchFamily="2" charset="2"/>
                        <a:buNone/>
                        <a:tabLst/>
                      </a:pPr>
                      <a:r>
                        <a:rPr lang="en-GB" sz="1200" b="0" kern="1200" noProof="0" dirty="0" smtClean="0">
                          <a:solidFill>
                            <a:schemeClr val="tx1"/>
                          </a:solidFill>
                          <a:latin typeface="Univers 45 Light" pitchFamily="2" charset="0"/>
                          <a:ea typeface="+mn-ea"/>
                          <a:cs typeface="Arial" pitchFamily="34" charset="0"/>
                        </a:rPr>
                        <a:t>5</a:t>
                      </a:r>
                    </a:p>
                  </a:txBody>
                  <a:tcPr marL="72000" marR="72000" marT="72000" marB="72000" anchor="ctr" horzOverflow="overflow">
                    <a:lnL>
                      <a:noFill/>
                    </a:lnL>
                    <a:lnR cap="flat">
                      <a:noFill/>
                    </a:lnR>
                    <a:lnT>
                      <a:noFill/>
                    </a:lnT>
                    <a:lnB>
                      <a:noFill/>
                    </a:lnB>
                    <a:lnTlToBr>
                      <a:noFill/>
                    </a:lnTlToBr>
                    <a:lnBlToTr>
                      <a:noFill/>
                    </a:lnBlToTr>
                    <a:noFill/>
                  </a:tcPr>
                </a:tc>
              </a:tr>
              <a:tr h="0">
                <a:tc>
                  <a:txBody>
                    <a:bodyPr/>
                    <a:lstStyle/>
                    <a:p>
                      <a:pPr marL="187325" marR="0" lvl="1" indent="-185738" algn="l" defTabSz="762000" rtl="0" eaLnBrk="1" fontAlgn="base" latinLnBrk="0" hangingPunct="1">
                        <a:lnSpc>
                          <a:spcPct val="100000"/>
                        </a:lnSpc>
                        <a:spcBef>
                          <a:spcPct val="40000"/>
                        </a:spcBef>
                        <a:spcAft>
                          <a:spcPct val="0"/>
                        </a:spcAft>
                        <a:buClr>
                          <a:schemeClr val="tx2"/>
                        </a:buClr>
                        <a:buSzPct val="85000"/>
                        <a:buFont typeface="Wingdings" pitchFamily="2" charset="2"/>
                        <a:buNone/>
                        <a:tabLst/>
                      </a:pPr>
                      <a:r>
                        <a:rPr lang="en-GB" sz="1200" b="1" kern="1200" noProof="0" dirty="0" smtClean="0">
                          <a:solidFill>
                            <a:srgbClr val="00338D"/>
                          </a:solidFill>
                          <a:latin typeface="Univers 45 Light" pitchFamily="2" charset="0"/>
                          <a:ea typeface="+mn-ea"/>
                          <a:cs typeface="Arial" pitchFamily="34" charset="0"/>
                        </a:rPr>
                        <a:t>Findings</a:t>
                      </a:r>
                      <a:r>
                        <a:rPr lang="en-GB" sz="1200" b="1" kern="1200" baseline="0" noProof="0" dirty="0" smtClean="0">
                          <a:solidFill>
                            <a:srgbClr val="00338D"/>
                          </a:solidFill>
                          <a:latin typeface="Univers 45 Light" pitchFamily="2" charset="0"/>
                          <a:ea typeface="+mn-ea"/>
                          <a:cs typeface="Arial" pitchFamily="34" charset="0"/>
                        </a:rPr>
                        <a:t> and recommendations</a:t>
                      </a:r>
                      <a:endParaRPr lang="en-GB" sz="1200" b="1" kern="1200" noProof="0" dirty="0" smtClean="0">
                        <a:solidFill>
                          <a:srgbClr val="00338D"/>
                        </a:solidFill>
                        <a:latin typeface="Univers 45 Light" pitchFamily="2" charset="0"/>
                        <a:ea typeface="+mn-ea"/>
                        <a:cs typeface="Arial" pitchFamily="34" charset="0"/>
                      </a:endParaRPr>
                    </a:p>
                  </a:txBody>
                  <a:tcPr marL="72000" marR="72000" marT="72000" marB="72000" anchor="ctr" horzOverflow="overflow">
                    <a:lnL cap="flat">
                      <a:noFill/>
                    </a:lnL>
                    <a:lnR>
                      <a:noFill/>
                    </a:lnR>
                    <a:lnT>
                      <a:noFill/>
                    </a:lnT>
                    <a:lnB>
                      <a:noFill/>
                    </a:lnB>
                    <a:lnTlToBr>
                      <a:noFill/>
                    </a:lnTlToBr>
                    <a:lnBlToTr>
                      <a:noFill/>
                    </a:lnBlToTr>
                    <a:noFill/>
                  </a:tcPr>
                </a:tc>
                <a:tc>
                  <a:txBody>
                    <a:bodyPr/>
                    <a:lstStyle/>
                    <a:p>
                      <a:pPr marL="187325" marR="0" lvl="1" indent="-185738" algn="r" defTabSz="762000" rtl="0" eaLnBrk="1" fontAlgn="base" latinLnBrk="0" hangingPunct="1">
                        <a:lnSpc>
                          <a:spcPct val="100000"/>
                        </a:lnSpc>
                        <a:spcBef>
                          <a:spcPct val="40000"/>
                        </a:spcBef>
                        <a:spcAft>
                          <a:spcPct val="0"/>
                        </a:spcAft>
                        <a:buClr>
                          <a:schemeClr val="tx2"/>
                        </a:buClr>
                        <a:buSzPct val="85000"/>
                        <a:buFont typeface="Wingdings" pitchFamily="2" charset="2"/>
                        <a:buNone/>
                        <a:tabLst/>
                      </a:pPr>
                      <a:r>
                        <a:rPr lang="en-GB" sz="1200" b="0" kern="1200" noProof="0" dirty="0" smtClean="0">
                          <a:solidFill>
                            <a:schemeClr val="tx1"/>
                          </a:solidFill>
                          <a:latin typeface="Univers 45 Light" pitchFamily="2" charset="0"/>
                          <a:ea typeface="+mn-ea"/>
                          <a:cs typeface="Arial" pitchFamily="34" charset="0"/>
                        </a:rPr>
                        <a:t>7</a:t>
                      </a:r>
                    </a:p>
                  </a:txBody>
                  <a:tcPr marL="72000" marR="72000" marT="72000" marB="72000" anchor="ctr" horzOverflow="overflow">
                    <a:lnL>
                      <a:noFill/>
                    </a:lnL>
                    <a:lnR cap="flat">
                      <a:noFill/>
                    </a:lnR>
                    <a:lnT>
                      <a:noFill/>
                    </a:lnT>
                    <a:lnB>
                      <a:noFill/>
                    </a:lnB>
                    <a:lnTlToBr>
                      <a:noFill/>
                    </a:lnTlToBr>
                    <a:lnBlToTr>
                      <a:noFill/>
                    </a:lnBlToTr>
                    <a:noFill/>
                  </a:tcPr>
                </a:tc>
              </a:tr>
              <a:tr h="443800">
                <a:tc>
                  <a:txBody>
                    <a:bodyPr/>
                    <a:lstStyle/>
                    <a:p>
                      <a:pPr marL="187325" marR="0" lvl="1" indent="-185738" algn="l" defTabSz="762000" rtl="0" eaLnBrk="1" fontAlgn="base" latinLnBrk="0" hangingPunct="1">
                        <a:lnSpc>
                          <a:spcPct val="100000"/>
                        </a:lnSpc>
                        <a:spcBef>
                          <a:spcPct val="100000"/>
                        </a:spcBef>
                        <a:spcAft>
                          <a:spcPct val="0"/>
                        </a:spcAft>
                        <a:buClr>
                          <a:schemeClr val="tx2"/>
                        </a:buClr>
                        <a:buSzPct val="85000"/>
                        <a:buFont typeface="Wingdings" pitchFamily="2" charset="2"/>
                        <a:buNone/>
                        <a:tabLst/>
                      </a:pPr>
                      <a:r>
                        <a:rPr lang="en-GB" sz="1200" b="1" kern="1200" noProof="0" dirty="0" smtClean="0">
                          <a:solidFill>
                            <a:srgbClr val="00338D"/>
                          </a:solidFill>
                          <a:latin typeface="Univers 45 Light" pitchFamily="2" charset="0"/>
                          <a:ea typeface="+mn-ea"/>
                          <a:cs typeface="Arial" pitchFamily="34" charset="0"/>
                        </a:rPr>
                        <a:t>Appendices</a:t>
                      </a:r>
                    </a:p>
                    <a:p>
                      <a:pPr marL="187325" marR="0" lvl="1" indent="-185738" algn="l" defTabSz="762000" rtl="0" eaLnBrk="1" fontAlgn="base" latinLnBrk="0" hangingPunct="1">
                        <a:lnSpc>
                          <a:spcPct val="100000"/>
                        </a:lnSpc>
                        <a:spcBef>
                          <a:spcPct val="100000"/>
                        </a:spcBef>
                        <a:spcAft>
                          <a:spcPct val="0"/>
                        </a:spcAft>
                        <a:buClr>
                          <a:srgbClr val="97989A"/>
                        </a:buClr>
                        <a:buSzPct val="100000"/>
                        <a:buFont typeface="Wingdings" pitchFamily="2" charset="2"/>
                        <a:buAutoNum type="arabicPeriod"/>
                        <a:tabLst/>
                      </a:pPr>
                      <a:r>
                        <a:rPr lang="en-GB" sz="1200" b="0" kern="1200" noProof="0" dirty="0" smtClean="0">
                          <a:solidFill>
                            <a:schemeClr val="tx1"/>
                          </a:solidFill>
                          <a:latin typeface="Univers 45 Light" pitchFamily="2" charset="0"/>
                          <a:ea typeface="+mn-ea"/>
                          <a:cs typeface="Arial" pitchFamily="34" charset="0"/>
                        </a:rPr>
                        <a:t>List of Participants and documents reviewed</a:t>
                      </a:r>
                    </a:p>
                    <a:p>
                      <a:pPr marL="187325" marR="0" lvl="1" indent="-185738" algn="l" defTabSz="762000" rtl="0" eaLnBrk="1" fontAlgn="base" latinLnBrk="0" hangingPunct="1">
                        <a:lnSpc>
                          <a:spcPct val="100000"/>
                        </a:lnSpc>
                        <a:spcBef>
                          <a:spcPct val="100000"/>
                        </a:spcBef>
                        <a:spcAft>
                          <a:spcPct val="0"/>
                        </a:spcAft>
                        <a:buClr>
                          <a:srgbClr val="97989A"/>
                        </a:buClr>
                        <a:buSzPct val="100000"/>
                        <a:buFont typeface="Wingdings" pitchFamily="2" charset="2"/>
                        <a:buAutoNum type="arabicPeriod" startAt="2"/>
                        <a:tabLst/>
                      </a:pPr>
                      <a:r>
                        <a:rPr lang="en-GB" sz="1200" b="0" kern="1200" baseline="0" noProof="0" dirty="0" smtClean="0">
                          <a:solidFill>
                            <a:schemeClr val="tx1"/>
                          </a:solidFill>
                          <a:latin typeface="Univers 45 Light" pitchFamily="2" charset="0"/>
                          <a:ea typeface="+mn-ea"/>
                          <a:cs typeface="Arial" pitchFamily="34" charset="0"/>
                        </a:rPr>
                        <a:t>Summary if risks reviewed</a:t>
                      </a:r>
                    </a:p>
                    <a:p>
                      <a:pPr marL="187325" marR="0" lvl="1" indent="-185738" algn="l" defTabSz="762000" rtl="0" eaLnBrk="1" fontAlgn="base" latinLnBrk="0" hangingPunct="1">
                        <a:lnSpc>
                          <a:spcPct val="100000"/>
                        </a:lnSpc>
                        <a:spcBef>
                          <a:spcPct val="100000"/>
                        </a:spcBef>
                        <a:spcAft>
                          <a:spcPct val="0"/>
                        </a:spcAft>
                        <a:buClr>
                          <a:srgbClr val="97989A"/>
                        </a:buClr>
                        <a:buSzPct val="100000"/>
                        <a:buFont typeface="Wingdings" pitchFamily="2" charset="2"/>
                        <a:buAutoNum type="arabicPeriod" startAt="2"/>
                        <a:tabLst/>
                      </a:pPr>
                      <a:r>
                        <a:rPr lang="en-GB" sz="1200" b="0" kern="1200" baseline="0" noProof="0" dirty="0" smtClean="0">
                          <a:solidFill>
                            <a:schemeClr val="tx1"/>
                          </a:solidFill>
                          <a:latin typeface="Univers 45 Light" pitchFamily="2" charset="0"/>
                          <a:ea typeface="+mn-ea"/>
                          <a:cs typeface="Arial" pitchFamily="34" charset="0"/>
                        </a:rPr>
                        <a:t>Implementation plan</a:t>
                      </a:r>
                      <a:endParaRPr lang="en-GB" sz="1200" b="0" kern="1200" noProof="0" dirty="0" smtClean="0">
                        <a:solidFill>
                          <a:schemeClr val="tx1"/>
                        </a:solidFill>
                        <a:latin typeface="Univers 45 Light" pitchFamily="2" charset="0"/>
                        <a:ea typeface="+mn-ea"/>
                        <a:cs typeface="Arial" pitchFamily="34" charset="0"/>
                      </a:endParaRPr>
                    </a:p>
                  </a:txBody>
                  <a:tcPr marL="72000" marR="72000" marT="72000" marB="72000" horzOverflow="overflow">
                    <a:lnL cap="flat">
                      <a:noFill/>
                    </a:lnL>
                    <a:lnR>
                      <a:noFill/>
                    </a:lnR>
                    <a:lnT>
                      <a:noFill/>
                    </a:lnT>
                    <a:lnB cap="flat">
                      <a:noFill/>
                    </a:lnB>
                    <a:lnTlToBr>
                      <a:noFill/>
                    </a:lnTlToBr>
                    <a:lnBlToTr>
                      <a:noFill/>
                    </a:lnBlToTr>
                    <a:noFill/>
                  </a:tcPr>
                </a:tc>
                <a:tc>
                  <a:txBody>
                    <a:bodyPr/>
                    <a:lstStyle/>
                    <a:p>
                      <a:pPr marL="187325" marR="0" lvl="1" indent="-185738" algn="r" defTabSz="762000" rtl="0" eaLnBrk="1" fontAlgn="base" latinLnBrk="0" hangingPunct="1">
                        <a:lnSpc>
                          <a:spcPct val="100000"/>
                        </a:lnSpc>
                        <a:spcBef>
                          <a:spcPct val="100000"/>
                        </a:spcBef>
                        <a:spcAft>
                          <a:spcPct val="0"/>
                        </a:spcAft>
                        <a:buClr>
                          <a:schemeClr val="tx2"/>
                        </a:buClr>
                        <a:buSzPct val="85000"/>
                        <a:buFont typeface="Wingdings" pitchFamily="2" charset="2"/>
                        <a:buNone/>
                        <a:tabLst/>
                      </a:pPr>
                      <a:endParaRPr lang="en-GB" sz="1200" b="0" kern="1200" noProof="0" dirty="0" smtClean="0">
                        <a:solidFill>
                          <a:schemeClr val="tx1"/>
                        </a:solidFill>
                        <a:latin typeface="Univers 45 Light" pitchFamily="2" charset="0"/>
                        <a:ea typeface="+mn-ea"/>
                        <a:cs typeface="Arial" pitchFamily="34" charset="0"/>
                      </a:endParaRPr>
                    </a:p>
                    <a:p>
                      <a:pPr marL="187325" marR="0" lvl="1" indent="-185738" algn="r" defTabSz="762000" rtl="0" eaLnBrk="1" fontAlgn="base" latinLnBrk="0" hangingPunct="1">
                        <a:lnSpc>
                          <a:spcPct val="100000"/>
                        </a:lnSpc>
                        <a:spcBef>
                          <a:spcPct val="100000"/>
                        </a:spcBef>
                        <a:spcAft>
                          <a:spcPct val="0"/>
                        </a:spcAft>
                        <a:buClr>
                          <a:schemeClr val="tx2"/>
                        </a:buClr>
                        <a:buSzPct val="85000"/>
                        <a:buFont typeface="Wingdings" pitchFamily="2" charset="2"/>
                        <a:buNone/>
                        <a:tabLst/>
                      </a:pPr>
                      <a:r>
                        <a:rPr lang="en-GB" sz="1200" b="0" kern="1200" noProof="0" dirty="0" smtClean="0">
                          <a:solidFill>
                            <a:schemeClr val="tx1"/>
                          </a:solidFill>
                          <a:latin typeface="Univers 45 Light" pitchFamily="2" charset="0"/>
                          <a:ea typeface="+mn-ea"/>
                          <a:cs typeface="Arial" pitchFamily="34" charset="0"/>
                        </a:rPr>
                        <a:t>13</a:t>
                      </a:r>
                    </a:p>
                    <a:p>
                      <a:pPr marL="187325" marR="0" lvl="1" indent="-185738" algn="r" defTabSz="762000" rtl="0" eaLnBrk="1" fontAlgn="base" latinLnBrk="0" hangingPunct="1">
                        <a:lnSpc>
                          <a:spcPct val="100000"/>
                        </a:lnSpc>
                        <a:spcBef>
                          <a:spcPct val="100000"/>
                        </a:spcBef>
                        <a:spcAft>
                          <a:spcPct val="0"/>
                        </a:spcAft>
                        <a:buClr>
                          <a:schemeClr val="tx2"/>
                        </a:buClr>
                        <a:buSzPct val="85000"/>
                        <a:buFont typeface="Wingdings" pitchFamily="2" charset="2"/>
                        <a:buNone/>
                        <a:tabLst/>
                      </a:pPr>
                      <a:r>
                        <a:rPr lang="en-GB" sz="1200" b="0" kern="1200" noProof="0" dirty="0" smtClean="0">
                          <a:solidFill>
                            <a:schemeClr val="tx1"/>
                          </a:solidFill>
                          <a:latin typeface="Univers 45 Light" pitchFamily="2" charset="0"/>
                          <a:ea typeface="+mn-ea"/>
                          <a:cs typeface="Arial" pitchFamily="34" charset="0"/>
                        </a:rPr>
                        <a:t>16</a:t>
                      </a:r>
                    </a:p>
                    <a:p>
                      <a:pPr marL="187325" marR="0" lvl="1" indent="-185738" algn="r" defTabSz="762000" rtl="0" eaLnBrk="1" fontAlgn="base" latinLnBrk="0" hangingPunct="1">
                        <a:lnSpc>
                          <a:spcPct val="100000"/>
                        </a:lnSpc>
                        <a:spcBef>
                          <a:spcPct val="100000"/>
                        </a:spcBef>
                        <a:spcAft>
                          <a:spcPct val="0"/>
                        </a:spcAft>
                        <a:buClr>
                          <a:schemeClr val="tx2"/>
                        </a:buClr>
                        <a:buSzPct val="85000"/>
                        <a:buFont typeface="Wingdings" pitchFamily="2" charset="2"/>
                        <a:buNone/>
                        <a:tabLst/>
                      </a:pPr>
                      <a:r>
                        <a:rPr lang="en-GB" sz="1200" b="0" kern="1200" noProof="0" dirty="0" smtClean="0">
                          <a:solidFill>
                            <a:schemeClr val="tx1"/>
                          </a:solidFill>
                          <a:latin typeface="Univers 45 Light" pitchFamily="2" charset="0"/>
                          <a:ea typeface="+mn-ea"/>
                          <a:cs typeface="Arial" pitchFamily="34" charset="0"/>
                        </a:rPr>
                        <a:t>17</a:t>
                      </a:r>
                    </a:p>
                  </a:txBody>
                  <a:tcPr marL="72000" marR="72000" marT="72000" marB="72000" horzOverflow="overflow">
                    <a:lnL>
                      <a:noFill/>
                    </a:lnL>
                    <a:lnR cap="flat">
                      <a:noFill/>
                    </a:lnR>
                    <a:lnT>
                      <a:noFill/>
                    </a:lnT>
                    <a:lnB cap="flat">
                      <a:noFill/>
                    </a:lnB>
                    <a:lnTlToBr>
                      <a:noFill/>
                    </a:lnTlToBr>
                    <a:lnBlToTr>
                      <a:noFill/>
                    </a:lnBlToTr>
                    <a:noFill/>
                  </a:tcPr>
                </a:tc>
              </a:tr>
            </a:tbl>
          </a:graphicData>
        </a:graphic>
      </p:graphicFrame>
      <p:sp>
        <p:nvSpPr>
          <p:cNvPr id="6" name="Text Placeholder 5"/>
          <p:cNvSpPr txBox="1">
            <a:spLocks/>
          </p:cNvSpPr>
          <p:nvPr/>
        </p:nvSpPr>
        <p:spPr>
          <a:xfrm>
            <a:off x="776536" y="4221088"/>
            <a:ext cx="3888432" cy="1296144"/>
          </a:xfrm>
          <a:prstGeom prst="rect">
            <a:avLst/>
          </a:prstGeom>
        </p:spPr>
        <p:txBody>
          <a:body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1000" b="1" i="0" u="none" strike="noStrike" kern="1200" cap="none" spc="0" normalizeH="0" baseline="0" noProof="0" dirty="0" smtClean="0">
                <a:ln>
                  <a:noFill/>
                </a:ln>
                <a:solidFill>
                  <a:srgbClr val="00338D"/>
                </a:solidFill>
                <a:effectLst/>
                <a:uLnTx/>
                <a:uFillTx/>
                <a:latin typeface="Univers 45 Light" pitchFamily="2" charset="0"/>
                <a:cs typeface="Arial" pitchFamily="34" charset="0"/>
              </a:rPr>
              <a:t>Status of report</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1000" b="0" i="0" u="none" strike="noStrike" kern="1200" cap="none" spc="0" normalizeH="0" baseline="0" noProof="0" dirty="0" smtClean="0">
                <a:ln>
                  <a:noFill/>
                </a:ln>
                <a:solidFill>
                  <a:schemeClr val="tx1"/>
                </a:solidFill>
                <a:effectLst/>
                <a:uLnTx/>
                <a:uFillTx/>
                <a:latin typeface="Univers 45 Light" pitchFamily="2" charset="0"/>
                <a:cs typeface="Arial" pitchFamily="34" charset="0"/>
              </a:rPr>
              <a:t>Draft issued			</a:t>
            </a:r>
            <a:r>
              <a:rPr kumimoji="0" lang="en-GB" sz="1000" b="0" i="0" u="none" strike="noStrike" kern="1200" cap="none" spc="0" normalizeH="0" baseline="0" noProof="0" dirty="0" smtClean="0">
                <a:ln>
                  <a:noFill/>
                </a:ln>
                <a:effectLst/>
                <a:uLnTx/>
                <a:uFillTx/>
                <a:latin typeface="Univers 45 Light" pitchFamily="2" charset="0"/>
                <a:cs typeface="Arial" pitchFamily="34" charset="0"/>
              </a:rPr>
              <a:t>06 June  2011</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1000" b="0" i="0" u="none" strike="noStrike" kern="1200" cap="none" spc="0" normalizeH="0" baseline="0" noProof="0" dirty="0" smtClean="0">
                <a:ln>
                  <a:noFill/>
                </a:ln>
                <a:solidFill>
                  <a:schemeClr val="tx1"/>
                </a:solidFill>
                <a:effectLst/>
                <a:uLnTx/>
                <a:uFillTx/>
                <a:latin typeface="Univers 45 Light" pitchFamily="2" charset="0"/>
                <a:cs typeface="Arial" pitchFamily="34" charset="0"/>
              </a:rPr>
              <a:t>Management responses received	</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1000" b="0" i="0" u="none" strike="noStrike" kern="1200" cap="none" spc="0" normalizeH="0" baseline="0" noProof="0" dirty="0" smtClean="0">
                <a:ln>
                  <a:noFill/>
                </a:ln>
                <a:solidFill>
                  <a:schemeClr val="tx1"/>
                </a:solidFill>
                <a:effectLst/>
                <a:uLnTx/>
                <a:uFillTx/>
                <a:latin typeface="Univers 45 Light" pitchFamily="2" charset="0"/>
                <a:cs typeface="Arial" pitchFamily="34" charset="0"/>
              </a:rPr>
              <a:t>Final report issued		</a:t>
            </a:r>
            <a:endParaRPr kumimoji="0" lang="en-GB" sz="1000" b="0" i="0" u="none" strike="noStrike" kern="1200" cap="none" spc="0" normalizeH="0" baseline="0" noProof="0" dirty="0" smtClean="0">
              <a:ln>
                <a:noFill/>
              </a:ln>
              <a:solidFill>
                <a:srgbClr val="FF0000"/>
              </a:solidFill>
              <a:effectLst/>
              <a:uLnTx/>
              <a:uFillTx/>
              <a:latin typeface="Univers 45 Light" pitchFamily="2" charset="0"/>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1000" b="0" i="0" u="none" strike="noStrike" kern="1200" cap="none" spc="0" normalizeH="0" baseline="0" noProof="0" dirty="0" smtClean="0">
                <a:ln>
                  <a:noFill/>
                </a:ln>
                <a:effectLst/>
                <a:uLnTx/>
                <a:uFillTx/>
                <a:latin typeface="Univers 45 Light" pitchFamily="2" charset="0"/>
                <a:cs typeface="Arial" pitchFamily="34" charset="0"/>
              </a:rPr>
              <a:t>Presented to Audit Committee		30 </a:t>
            </a:r>
            <a:r>
              <a:rPr lang="en-GB" sz="1000" dirty="0" smtClean="0">
                <a:latin typeface="Univers 45 Light" pitchFamily="2" charset="0"/>
                <a:cs typeface="Arial" pitchFamily="34" charset="0"/>
              </a:rPr>
              <a:t>June</a:t>
            </a:r>
            <a:r>
              <a:rPr kumimoji="0" lang="en-GB" sz="1000" b="0" i="0" u="none" strike="noStrike" kern="1200" cap="none" spc="0" normalizeH="0" baseline="0" noProof="0" dirty="0" smtClean="0">
                <a:ln>
                  <a:noFill/>
                </a:ln>
                <a:effectLst/>
                <a:uLnTx/>
                <a:uFillTx/>
                <a:latin typeface="Univers 45 Light" pitchFamily="2" charset="0"/>
                <a:cs typeface="Arial" pitchFamily="34" charset="0"/>
              </a:rPr>
              <a:t> 2011</a:t>
            </a: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1000" b="1" i="0" u="none" strike="noStrike" kern="1200" cap="none" spc="0" normalizeH="0" baseline="0" noProof="0" dirty="0" smtClean="0">
              <a:ln>
                <a:noFill/>
              </a:ln>
              <a:solidFill>
                <a:srgbClr val="00338D"/>
              </a:solidFill>
              <a:effectLst/>
              <a:uLnTx/>
              <a:uFillTx/>
              <a:latin typeface="Univers 45 Light" pitchFamily="2" charset="0"/>
              <a:cs typeface="Arial" pitchFamily="34" charset="0"/>
            </a:endParaRP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1000" b="1" i="0" u="none" strike="noStrike" kern="1200" cap="none" spc="0" normalizeH="0" baseline="0" noProof="0" dirty="0" smtClean="0">
              <a:ln>
                <a:noFill/>
              </a:ln>
              <a:solidFill>
                <a:srgbClr val="00338D"/>
              </a:solidFill>
              <a:effectLst/>
              <a:uLnTx/>
              <a:uFillTx/>
              <a:latin typeface="Univers 45 Light" pitchFamily="2" charset="0"/>
              <a:cs typeface="Arial" pitchFamily="34" charset="0"/>
            </a:endParaRP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1000" b="1" i="0" u="none" strike="noStrike" kern="1200" cap="none" spc="0" normalizeH="0" baseline="0" noProof="0" dirty="0">
              <a:ln>
                <a:noFill/>
              </a:ln>
              <a:solidFill>
                <a:srgbClr val="00338D"/>
              </a:solidFill>
              <a:effectLst/>
              <a:uLnTx/>
              <a:uFillTx/>
              <a:latin typeface="Univers 45 Light" pitchFamily="2" charset="0"/>
              <a:cs typeface="Arial" pitchFamily="34" charset="0"/>
            </a:endParaRPr>
          </a:p>
        </p:txBody>
      </p:sp>
      <p:sp>
        <p:nvSpPr>
          <p:cNvPr id="8" name="Rectangle 4"/>
          <p:cNvSpPr txBox="1">
            <a:spLocks noChangeArrowheads="1"/>
          </p:cNvSpPr>
          <p:nvPr/>
        </p:nvSpPr>
        <p:spPr>
          <a:xfrm>
            <a:off x="272480" y="5877272"/>
            <a:ext cx="9361040" cy="720080"/>
          </a:xfrm>
          <a:prstGeom prst="rect">
            <a:avLst/>
          </a:prstGeom>
        </p:spPr>
        <p:txBody>
          <a:bodyPr/>
          <a:lstStyle/>
          <a:p>
            <a:pPr algn="just">
              <a:spcBef>
                <a:spcPct val="50000"/>
              </a:spcBef>
            </a:pPr>
            <a:r>
              <a:rPr lang="en-GB" sz="800" dirty="0" smtClean="0">
                <a:latin typeface="Univers 45 Light" pitchFamily="2" charset="0"/>
              </a:rPr>
              <a:t>This report is provided pursuant to the terms of our internal audit engagement letter, dated 3</a:t>
            </a:r>
            <a:r>
              <a:rPr lang="en-GB" sz="800" baseline="30000" dirty="0" smtClean="0">
                <a:latin typeface="Univers 45 Light" pitchFamily="2" charset="0"/>
              </a:rPr>
              <a:t>rd</a:t>
            </a:r>
            <a:r>
              <a:rPr lang="en-GB" sz="800" dirty="0" smtClean="0">
                <a:latin typeface="Univers 45 Light" pitchFamily="2" charset="0"/>
              </a:rPr>
              <a:t> September 2007 with the University.  The report is intended solely for internal purposes by the management and Council of the University and should not be used by or distributed to others, under the Freedom of Information Act 2000 or otherwise, without our prior written consent. To the fullest extent permitted by law, KPMG LLP does not assume any responsibility and will not accept any liability in respect of this Report to any party other than the Beneficiaries.</a:t>
            </a:r>
            <a:endParaRPr lang="en-GB" sz="800" dirty="0">
              <a:latin typeface="Univers 45 Light" pitchFamily="2" charset="0"/>
            </a:endParaRPr>
          </a:p>
        </p:txBody>
      </p:sp>
      <p:sp>
        <p:nvSpPr>
          <p:cNvPr id="9" name="Text Placeholder 6"/>
          <p:cNvSpPr txBox="1">
            <a:spLocks/>
          </p:cNvSpPr>
          <p:nvPr/>
        </p:nvSpPr>
        <p:spPr>
          <a:xfrm>
            <a:off x="5169025" y="4221088"/>
            <a:ext cx="4392488" cy="1440160"/>
          </a:xfrm>
          <a:prstGeom prst="rect">
            <a:avLst/>
          </a:prstGeom>
        </p:spPr>
        <p:txBody>
          <a:body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1000" b="1" i="0" u="none" strike="noStrike" kern="1200" cap="none" spc="0" normalizeH="0" baseline="0" noProof="0" dirty="0" smtClean="0">
                <a:ln>
                  <a:noFill/>
                </a:ln>
                <a:solidFill>
                  <a:srgbClr val="00338D"/>
                </a:solidFill>
                <a:effectLst/>
                <a:uLnTx/>
                <a:uFillTx/>
                <a:latin typeface="Univers 45 Light" pitchFamily="2" charset="0"/>
                <a:cs typeface="Arial" pitchFamily="34" charset="0"/>
              </a:rPr>
              <a:t>Distribution</a:t>
            </a:r>
          </a:p>
          <a:p>
            <a:pPr marL="0" lvl="1">
              <a:spcBef>
                <a:spcPts val="600"/>
              </a:spcBef>
              <a:defRPr/>
            </a:pPr>
            <a:r>
              <a:rPr kumimoji="0" lang="en-GB" sz="1000" b="0" i="0" u="none" strike="noStrike" kern="1200" cap="none" spc="0" normalizeH="0" baseline="0" noProof="0" dirty="0" smtClean="0">
                <a:ln>
                  <a:noFill/>
                </a:ln>
                <a:solidFill>
                  <a:schemeClr val="tx1"/>
                </a:solidFill>
                <a:effectLst/>
                <a:uLnTx/>
                <a:uFillTx/>
                <a:latin typeface="Univers 45 Light" pitchFamily="2" charset="0"/>
                <a:cs typeface="Arial" pitchFamily="34" charset="0"/>
              </a:rPr>
              <a:t>Catherine Moore	</a:t>
            </a:r>
            <a:r>
              <a:rPr lang="en-GB" sz="1000" dirty="0" smtClean="0">
                <a:latin typeface="Univers 45 Light" pitchFamily="2" charset="0"/>
                <a:cs typeface="Arial" charset="0"/>
              </a:rPr>
              <a:t>University HSE Manager</a:t>
            </a:r>
            <a:endParaRPr kumimoji="0" lang="en-GB" sz="1000" i="0" u="none" strike="noStrike" kern="1200" cap="none" spc="0" normalizeH="0" baseline="0" noProof="0" dirty="0" smtClean="0">
              <a:ln>
                <a:noFill/>
              </a:ln>
              <a:solidFill>
                <a:schemeClr val="tx1"/>
              </a:solidFill>
              <a:effectLst/>
              <a:uLnTx/>
              <a:uFillTx/>
              <a:latin typeface="Univers 45 Light" pitchFamily="2" charset="0"/>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1000" b="0" i="0" u="none" strike="noStrike" kern="1200" cap="none" spc="0" normalizeH="0" baseline="0" noProof="0" dirty="0" smtClean="0">
                <a:ln>
                  <a:noFill/>
                </a:ln>
                <a:solidFill>
                  <a:schemeClr val="tx1"/>
                </a:solidFill>
                <a:effectLst/>
                <a:uLnTx/>
                <a:uFillTx/>
                <a:latin typeface="Univers 45 Light" pitchFamily="2" charset="0"/>
                <a:cs typeface="Arial" pitchFamily="34" charset="0"/>
              </a:rPr>
              <a:t>Andrew Burgess	</a:t>
            </a:r>
            <a:r>
              <a:rPr lang="en-GB" sz="1000" dirty="0" smtClean="0">
                <a:latin typeface="Univers 45 Light" pitchFamily="2" charset="0"/>
                <a:cs typeface="Arial" pitchFamily="34" charset="0"/>
              </a:rPr>
              <a:t>D</a:t>
            </a:r>
            <a:r>
              <a:rPr kumimoji="0" lang="en-GB" sz="1000" b="0" i="0" u="none" strike="noStrike" kern="1200" cap="none" spc="0" normalizeH="0" baseline="0" noProof="0" dirty="0" err="1" smtClean="0">
                <a:ln>
                  <a:noFill/>
                </a:ln>
                <a:solidFill>
                  <a:schemeClr val="tx1"/>
                </a:solidFill>
                <a:effectLst/>
                <a:uLnTx/>
                <a:uFillTx/>
                <a:latin typeface="Univers 45 Light" pitchFamily="2" charset="0"/>
                <a:cs typeface="Arial" pitchFamily="34" charset="0"/>
              </a:rPr>
              <a:t>irector</a:t>
            </a:r>
            <a:r>
              <a:rPr kumimoji="0" lang="en-GB" sz="1000" b="0" i="0" u="none" strike="noStrike" kern="1200" cap="none" spc="0" normalizeH="0" noProof="0" dirty="0" smtClean="0">
                <a:ln>
                  <a:noFill/>
                </a:ln>
                <a:solidFill>
                  <a:schemeClr val="tx1"/>
                </a:solidFill>
                <a:effectLst/>
                <a:uLnTx/>
                <a:uFillTx/>
                <a:latin typeface="Univers 45 Light" pitchFamily="2" charset="0"/>
                <a:cs typeface="Arial" pitchFamily="34" charset="0"/>
              </a:rPr>
              <a:t> </a:t>
            </a:r>
            <a:r>
              <a:rPr kumimoji="0" lang="en-GB" sz="1000" b="0" i="0" u="none" strike="noStrike" kern="1200" cap="none" spc="0" normalizeH="0" baseline="0" noProof="0" dirty="0" smtClean="0">
                <a:ln>
                  <a:noFill/>
                </a:ln>
                <a:solidFill>
                  <a:schemeClr val="tx1"/>
                </a:solidFill>
                <a:effectLst/>
                <a:uLnTx/>
                <a:uFillTx/>
                <a:latin typeface="Univers 45 Light" pitchFamily="2" charset="0"/>
                <a:cs typeface="Arial" pitchFamily="34" charset="0"/>
              </a:rPr>
              <a:t>of Facilities</a:t>
            </a:r>
            <a:r>
              <a:rPr kumimoji="0" lang="en-GB" sz="1000" b="0" i="0" u="none" strike="noStrike" kern="1200" cap="none" spc="0" normalizeH="0" noProof="0" dirty="0" smtClean="0">
                <a:ln>
                  <a:noFill/>
                </a:ln>
                <a:solidFill>
                  <a:schemeClr val="tx1"/>
                </a:solidFill>
                <a:effectLst/>
                <a:uLnTx/>
                <a:uFillTx/>
                <a:latin typeface="Univers 45 Light" pitchFamily="2" charset="0"/>
                <a:cs typeface="Arial" pitchFamily="34" charset="0"/>
              </a:rPr>
              <a:t> Management</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1000" b="0" i="0" u="none" strike="noStrike" kern="1200" cap="none" spc="0" normalizeH="0" baseline="0" noProof="0" dirty="0" smtClean="0">
                <a:ln>
                  <a:noFill/>
                </a:ln>
                <a:solidFill>
                  <a:schemeClr val="tx1"/>
                </a:solidFill>
                <a:effectLst/>
                <a:uLnTx/>
                <a:uFillTx/>
                <a:latin typeface="Univers 45 Light" pitchFamily="2" charset="0"/>
                <a:cs typeface="Arial" pitchFamily="34" charset="0"/>
              </a:rPr>
              <a:t>Caroline Walker		Acting Chief</a:t>
            </a:r>
            <a:r>
              <a:rPr kumimoji="0" lang="en-GB" sz="1000" b="0" i="0" u="none" strike="noStrike" kern="1200" cap="none" spc="0" normalizeH="0" noProof="0" dirty="0" smtClean="0">
                <a:ln>
                  <a:noFill/>
                </a:ln>
                <a:solidFill>
                  <a:schemeClr val="tx1"/>
                </a:solidFill>
                <a:effectLst/>
                <a:uLnTx/>
                <a:uFillTx/>
                <a:latin typeface="Univers 45 Light" pitchFamily="2" charset="0"/>
                <a:cs typeface="Arial" pitchFamily="34" charset="0"/>
              </a:rPr>
              <a:t> Operating Officer</a:t>
            </a:r>
            <a:endParaRPr kumimoji="0" lang="en-GB" sz="1000" b="0" i="0" u="none" strike="noStrike" kern="1200" cap="none" spc="0" normalizeH="0" baseline="0" noProof="0" dirty="0" smtClean="0">
              <a:ln>
                <a:noFill/>
              </a:ln>
              <a:solidFill>
                <a:schemeClr val="tx1"/>
              </a:solidFill>
              <a:effectLst/>
              <a:uLnTx/>
              <a:uFillTx/>
              <a:latin typeface="Univers 45 Light" pitchFamily="2" charset="0"/>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1000" b="0" i="0" u="none" strike="noStrike" kern="1200" cap="none" spc="0" normalizeH="0" baseline="0" noProof="0" dirty="0" smtClean="0">
                <a:ln>
                  <a:noFill/>
                </a:ln>
                <a:solidFill>
                  <a:schemeClr val="tx1"/>
                </a:solidFill>
                <a:effectLst/>
                <a:uLnTx/>
                <a:uFillTx/>
                <a:latin typeface="Univers 45 Light" pitchFamily="2" charset="0"/>
                <a:cs typeface="Arial" pitchFamily="34" charset="0"/>
              </a:rPr>
              <a:t>Prof. Shirley Pearce	Vice Chancellor</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1000" b="0" i="0" u="none" strike="noStrike" kern="1200" cap="none" spc="0" normalizeH="0" baseline="0" noProof="0" dirty="0" smtClean="0">
                <a:ln>
                  <a:noFill/>
                </a:ln>
                <a:solidFill>
                  <a:schemeClr val="tx1"/>
                </a:solidFill>
                <a:effectLst/>
                <a:uLnTx/>
                <a:uFillTx/>
                <a:latin typeface="Univers 45 Light" pitchFamily="2" charset="0"/>
                <a:cs typeface="Arial" pitchFamily="34" charset="0"/>
              </a:rPr>
              <a:t>Audit Committee 	(Final)</a:t>
            </a:r>
            <a:endParaRPr kumimoji="0" lang="en-GB" sz="1000" b="0" i="0" u="none" strike="noStrike" kern="1200" cap="none" spc="0" normalizeH="0" baseline="0" noProof="0" dirty="0">
              <a:ln>
                <a:noFill/>
              </a:ln>
              <a:solidFill>
                <a:schemeClr val="tx1"/>
              </a:solidFill>
              <a:effectLst/>
              <a:uLnTx/>
              <a:uFillTx/>
              <a:latin typeface="Univers 45 Light" pitchFamily="2"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600" b="0" dirty="0" smtClean="0">
                <a:latin typeface="Univers 45 Light" pitchFamily="2" charset="0"/>
              </a:rPr>
              <a:t>Appendix C</a:t>
            </a:r>
            <a:r>
              <a:rPr lang="en-GB" sz="1600" b="0" dirty="0" smtClean="0">
                <a:solidFill>
                  <a:srgbClr val="97989A"/>
                </a:solidFill>
                <a:latin typeface="Univers 45 Light" pitchFamily="2" charset="0"/>
              </a:rPr>
              <a:t/>
            </a:r>
            <a:br>
              <a:rPr lang="en-GB" sz="1600" b="0" dirty="0" smtClean="0">
                <a:solidFill>
                  <a:srgbClr val="97989A"/>
                </a:solidFill>
                <a:latin typeface="Univers 45 Light" pitchFamily="2" charset="0"/>
              </a:rPr>
            </a:br>
            <a:r>
              <a:rPr lang="en-GB" dirty="0" smtClean="0">
                <a:latin typeface="Univers 45 Light" pitchFamily="2" charset="0"/>
              </a:rPr>
              <a:t>Implementation plan (continued)</a:t>
            </a:r>
            <a:endParaRPr lang="en-GB" dirty="0">
              <a:latin typeface="Univers 45 Light" pitchFamily="2" charset="0"/>
            </a:endParaRPr>
          </a:p>
        </p:txBody>
      </p:sp>
      <p:graphicFrame>
        <p:nvGraphicFramePr>
          <p:cNvPr id="5" name="Group 3"/>
          <p:cNvGraphicFramePr>
            <a:graphicFrameLocks noGrp="1"/>
          </p:cNvGraphicFramePr>
          <p:nvPr>
            <p:custDataLst>
              <p:tags r:id="rId1"/>
            </p:custDataLst>
          </p:nvPr>
        </p:nvGraphicFramePr>
        <p:xfrm>
          <a:off x="273050" y="1196752"/>
          <a:ext cx="9359902" cy="2273400"/>
        </p:xfrm>
        <a:graphic>
          <a:graphicData uri="http://schemas.openxmlformats.org/drawingml/2006/table">
            <a:tbl>
              <a:tblPr/>
              <a:tblGrid>
                <a:gridCol w="359470"/>
                <a:gridCol w="720080"/>
                <a:gridCol w="3528392"/>
                <a:gridCol w="2304256"/>
                <a:gridCol w="1296144"/>
                <a:gridCol w="1151560"/>
              </a:tblGrid>
              <a:tr h="0">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kumimoji="0" lang="en-GB" sz="900" b="1" i="0" u="none" strike="noStrike" cap="none" normalizeH="0" baseline="0" dirty="0" smtClean="0">
                          <a:ln>
                            <a:noFill/>
                          </a:ln>
                          <a:solidFill>
                            <a:schemeClr val="bg1"/>
                          </a:solidFill>
                          <a:effectLst/>
                          <a:latin typeface="Univers 45 Light" pitchFamily="2" charset="0"/>
                          <a:cs typeface="Arial" pitchFamily="34" charset="0"/>
                        </a:rPr>
                        <a:t>Ref</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GB" sz="9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Priority</a:t>
                      </a: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GB" sz="9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Recommendation</a:t>
                      </a: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GB" sz="9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Management response</a:t>
                      </a: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GB" sz="9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Officer responsible</a:t>
                      </a: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GB" sz="9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Date of action by</a:t>
                      </a: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r>
              <a:tr h="509791">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1"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3.6</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Low</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accent3"/>
                    </a:solidFill>
                  </a:tcPr>
                </a:tc>
                <a:tc>
                  <a:txBody>
                    <a:bodyPr/>
                    <a:lstStyle/>
                    <a:p>
                      <a:pPr marL="180975" marR="0" lvl="1" indent="0" algn="just" defTabSz="914400" rtl="0" eaLnBrk="1" fontAlgn="base" latinLnBrk="0" hangingPunct="1">
                        <a:lnSpc>
                          <a:spcPct val="100000"/>
                        </a:lnSpc>
                        <a:spcBef>
                          <a:spcPct val="0"/>
                        </a:spcBef>
                        <a:spcAft>
                          <a:spcPct val="50000"/>
                        </a:spcAft>
                        <a:buClr>
                          <a:schemeClr val="accent4"/>
                        </a:buClr>
                        <a:buSzPct val="115000"/>
                        <a:buFont typeface="Wingdings" pitchFamily="2" charset="2"/>
                        <a:buNone/>
                        <a:tabLst/>
                        <a:defRPr/>
                      </a:pPr>
                      <a:r>
                        <a:rPr lang="en-GB" sz="900" b="1" dirty="0" smtClean="0">
                          <a:solidFill>
                            <a:srgbClr val="0C2D83"/>
                          </a:solidFill>
                          <a:latin typeface="Univers 45 Light" pitchFamily="2" charset="0"/>
                        </a:rPr>
                        <a:t>Inconsistent approach to the use of Personal Protection Equipment (PPE) </a:t>
                      </a:r>
                      <a:endParaRPr lang="en-GB" sz="900" b="1" dirty="0" smtClean="0">
                        <a:solidFill>
                          <a:srgbClr val="000000"/>
                        </a:solidFill>
                        <a:latin typeface="Univers 45 Light" pitchFamily="2" charset="0"/>
                      </a:endParaRPr>
                    </a:p>
                    <a:p>
                      <a:pPr marL="0" marR="0" lvl="0" indent="0" algn="just" defTabSz="914400" rtl="0" eaLnBrk="1" fontAlgn="base" latinLnBrk="0" hangingPunct="1">
                        <a:spcBef>
                          <a:spcPct val="0"/>
                        </a:spcBef>
                        <a:spcAft>
                          <a:spcPct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We </a:t>
                      </a:r>
                      <a:r>
                        <a:rPr kumimoji="0" lang="en-GB" sz="900" b="0" i="0" u="none" strike="noStrike" kern="1200" cap="none" spc="0" normalizeH="0" baseline="0" noProof="0" dirty="0" smtClean="0">
                          <a:ln>
                            <a:noFill/>
                          </a:ln>
                          <a:effectLst/>
                          <a:uLnTx/>
                          <a:uFillTx/>
                          <a:latin typeface="Univers 45 Light" pitchFamily="2" charset="0"/>
                          <a:ea typeface="+mn-ea"/>
                          <a:cs typeface="Arial" pitchFamily="34" charset="0"/>
                        </a:rPr>
                        <a:t>recommend that management :</a:t>
                      </a:r>
                    </a:p>
                    <a:p>
                      <a:pPr marL="0" marR="0" lvl="0" indent="0" algn="just" defTabSz="914400" rtl="0" eaLnBrk="1" fontAlgn="base" latinLnBrk="0" hangingPunct="1">
                        <a:spcBef>
                          <a:spcPct val="0"/>
                        </a:spcBef>
                        <a:spcAft>
                          <a:spcPct val="0"/>
                        </a:spcAft>
                        <a:buClrTx/>
                        <a:buSzTx/>
                        <a:buFont typeface="Arial" pitchFamily="34" charset="0"/>
                        <a:buNone/>
                        <a:tabLst/>
                        <a:defRPr/>
                      </a:pPr>
                      <a:endParaRPr kumimoji="0" lang="en-US" sz="900" b="0" i="0" u="none" strike="noStrike" kern="1200" cap="none" spc="0" normalizeH="0" baseline="0" noProof="0" dirty="0" smtClean="0">
                        <a:ln>
                          <a:noFill/>
                        </a:ln>
                        <a:effectLst/>
                        <a:uLnTx/>
                        <a:uFillTx/>
                        <a:latin typeface="Univers 45 Light" pitchFamily="2" charset="0"/>
                        <a:ea typeface="+mn-ea"/>
                        <a:cs typeface="Arial" pitchFamily="34" charset="0"/>
                      </a:endParaRPr>
                    </a:p>
                    <a:p>
                      <a:pPr marL="365125" lvl="3" indent="-228600" algn="just" fontAlgn="base">
                        <a:spcBef>
                          <a:spcPct val="0"/>
                        </a:spcBef>
                        <a:spcAft>
                          <a:spcPct val="50000"/>
                        </a:spcAft>
                        <a:buClr>
                          <a:schemeClr val="accent4"/>
                        </a:buClr>
                        <a:buSzPct val="100000"/>
                        <a:buFont typeface="+mj-lt"/>
                        <a:buAutoNum type="arabicPeriod"/>
                        <a:defRPr/>
                      </a:pPr>
                      <a:r>
                        <a:rPr lang="en-GB" sz="900" dirty="0" smtClean="0">
                          <a:latin typeface="Univers 45 Light" pitchFamily="2" charset="0"/>
                          <a:cs typeface="Arial" pitchFamily="34" charset="0"/>
                        </a:rPr>
                        <a:t>Conduct a risk assessment to consider if the existing dress code is appropriate in controlling risks of splashing. </a:t>
                      </a:r>
                    </a:p>
                    <a:p>
                      <a:pPr marL="365125" lvl="3" indent="-228600" algn="just" fontAlgn="base">
                        <a:spcBef>
                          <a:spcPct val="0"/>
                        </a:spcBef>
                        <a:spcAft>
                          <a:spcPct val="50000"/>
                        </a:spcAft>
                        <a:buClr>
                          <a:schemeClr val="accent4"/>
                        </a:buClr>
                        <a:buSzPct val="100000"/>
                        <a:buFont typeface="+mj-lt"/>
                        <a:buAutoNum type="arabicPeriod"/>
                        <a:defRPr/>
                      </a:pPr>
                      <a:r>
                        <a:rPr lang="en-GB" sz="900" dirty="0" smtClean="0">
                          <a:latin typeface="Univers 45 Light" pitchFamily="2" charset="0"/>
                          <a:cs typeface="Arial" pitchFamily="34" charset="0"/>
                        </a:rPr>
                        <a:t>Depending on the outcome of the RA management decide the appropriate dress code to consider if the existing dress code is an effective supplementary control to reduce risk of injury further.</a:t>
                      </a:r>
                    </a:p>
                    <a:p>
                      <a:pPr marL="365125" marR="0" lvl="3" indent="-228600" algn="just" defTabSz="914400" rtl="0" eaLnBrk="1" fontAlgn="base" latinLnBrk="0" hangingPunct="1">
                        <a:spcBef>
                          <a:spcPct val="0"/>
                        </a:spcBef>
                        <a:spcAft>
                          <a:spcPct val="50000"/>
                        </a:spcAft>
                        <a:buClr>
                          <a:schemeClr val="accent4"/>
                        </a:buClr>
                        <a:buSzPct val="100000"/>
                        <a:buFont typeface="+mj-lt"/>
                        <a:buAutoNum type="arabicPeriod"/>
                        <a:tabLst/>
                        <a:defRPr/>
                      </a:pPr>
                      <a:r>
                        <a:rPr kumimoji="0" lang="en-GB" sz="900" b="0" i="0" u="none" strike="noStrike" kern="1200" cap="none" spc="0" normalizeH="0" baseline="0" noProof="0" dirty="0" smtClean="0">
                          <a:ln>
                            <a:noFill/>
                          </a:ln>
                          <a:effectLst/>
                          <a:uLnTx/>
                          <a:uFillTx/>
                          <a:latin typeface="Univers 45 Light" pitchFamily="2" charset="0"/>
                          <a:ea typeface="+mn-ea"/>
                          <a:cs typeface="Arial" pitchFamily="34" charset="0"/>
                        </a:rPr>
                        <a:t>Review signage for all laboratory areas to ensure any mandatory requirements for PPE are clear and visible.</a:t>
                      </a:r>
                    </a:p>
                    <a:p>
                      <a:pPr marL="365125" lvl="3" indent="-228600" algn="just" fontAlgn="base">
                        <a:spcBef>
                          <a:spcPct val="0"/>
                        </a:spcBef>
                        <a:spcAft>
                          <a:spcPct val="50000"/>
                        </a:spcAft>
                        <a:buClr>
                          <a:schemeClr val="accent4"/>
                        </a:buClr>
                        <a:buSzPct val="100000"/>
                        <a:buFont typeface="+mj-lt"/>
                        <a:buAutoNum type="arabicPeriod"/>
                        <a:defRPr/>
                      </a:pPr>
                      <a:r>
                        <a:rPr kumimoji="0" lang="en-GB" sz="900" b="0" i="0" u="none" strike="noStrike" kern="1200" cap="none" spc="0" normalizeH="0" baseline="0" noProof="0" dirty="0" smtClean="0">
                          <a:ln>
                            <a:noFill/>
                          </a:ln>
                          <a:effectLst/>
                          <a:uLnTx/>
                          <a:uFillTx/>
                          <a:latin typeface="Univers 45 Light" pitchFamily="2" charset="0"/>
                          <a:ea typeface="+mn-ea"/>
                          <a:cs typeface="Arial" pitchFamily="34" charset="0"/>
                        </a:rPr>
                        <a:t>Take appropriate steps to monitor the use of PPE and that corrective actions are implemented where necessary.</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Agreed – Draft PPE Policy to be submitted to Health, Safety &amp; Environment Committee</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Agreed – to be included in the above Policy</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Agreed – to be included in the above Policy</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Agreed – part of the Policy requirement to monitor and remind Schools</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HSE Manager</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HSE Manager</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HSE Manager</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HSE Manager</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October 2011</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October 2011</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October 2011</a:t>
                      </a: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October 2011</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3050" y="3789363"/>
            <a:ext cx="4013350" cy="2376487"/>
          </a:xfrm>
        </p:spPr>
        <p:txBody>
          <a:bodyPr anchor="b">
            <a:normAutofit/>
          </a:bodyPr>
          <a:lstStyle/>
          <a:p>
            <a:r>
              <a:rPr lang="en-GB" dirty="0" smtClean="0">
                <a:latin typeface="Univers 45 Light" pitchFamily="2" charset="0"/>
              </a:rPr>
              <a:t>© 2011 KPMG Audit Plc, a UK public limited company, is a subsidiary of KPMG Europe LLP and a member firm of the KPMG network of independent member firms affiliated with KPMG International Cooperative, a Swiss entity. All rights reserved.</a:t>
            </a:r>
            <a:endParaRPr lang="en-GB" sz="1000" dirty="0" smtClean="0">
              <a:latin typeface="Univers 45 Light" pitchFamily="2" charset="0"/>
            </a:endParaRPr>
          </a:p>
          <a:p>
            <a:r>
              <a:rPr lang="en-GB" sz="1000" dirty="0" smtClean="0">
                <a:latin typeface="Univers 45 Light" pitchFamily="2" charset="0"/>
              </a:rPr>
              <a:t>The </a:t>
            </a:r>
            <a:r>
              <a:rPr lang="en-GB" sz="1000" dirty="0">
                <a:latin typeface="Univers 45 Light" pitchFamily="2" charset="0"/>
              </a:rPr>
              <a:t>KPMG name, logo and ‘cutting through </a:t>
            </a:r>
            <a:r>
              <a:rPr lang="en-GB" sz="1000" dirty="0" smtClean="0">
                <a:latin typeface="Univers 45 Light" pitchFamily="2" charset="0"/>
              </a:rPr>
              <a:t>complexity’ are </a:t>
            </a:r>
            <a:r>
              <a:rPr lang="en-GB" sz="1000" dirty="0">
                <a:latin typeface="Univers 45 Light" pitchFamily="2" charset="0"/>
              </a:rPr>
              <a:t>registered trademarks or trademarks of </a:t>
            </a:r>
            <a:r>
              <a:rPr lang="en-GB" sz="1000" dirty="0" smtClean="0">
                <a:latin typeface="Univers 45 Light" pitchFamily="2" charset="0"/>
              </a:rPr>
              <a:t>KPMG International </a:t>
            </a:r>
            <a:r>
              <a:rPr lang="en-GB" sz="1000" dirty="0">
                <a:latin typeface="Univers 45 Light" pitchFamily="2" charset="0"/>
              </a:rPr>
              <a:t>Cooperative (KPMG International</a:t>
            </a:r>
            <a:r>
              <a:rPr lang="en-GB" sz="1000" dirty="0" smtClean="0">
                <a:latin typeface="Univers 45 Light" pitchFamily="2" charset="0"/>
              </a:rPr>
              <a:t>).</a:t>
            </a:r>
            <a:endParaRPr lang="en-GB" sz="1000" dirty="0">
              <a:latin typeface="Univers 45 Light"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Univers 45 Light" pitchFamily="2" charset="0"/>
              </a:rPr>
              <a:t>1. Executive summary</a:t>
            </a:r>
            <a:endParaRPr lang="en-GB" dirty="0">
              <a:latin typeface="Univers 45 Light" pitchFamily="2" charset="0"/>
            </a:endParaRPr>
          </a:p>
        </p:txBody>
      </p:sp>
      <p:sp>
        <p:nvSpPr>
          <p:cNvPr id="9" name="Text Placeholder 8"/>
          <p:cNvSpPr>
            <a:spLocks noGrp="1"/>
          </p:cNvSpPr>
          <p:nvPr>
            <p:ph type="body" sz="quarter" idx="10"/>
          </p:nvPr>
        </p:nvSpPr>
        <p:spPr>
          <a:xfrm>
            <a:off x="272480" y="1052736"/>
            <a:ext cx="9505056" cy="5616624"/>
          </a:xfrm>
          <a:ln>
            <a:noFill/>
          </a:ln>
        </p:spPr>
        <p:txBody>
          <a:bodyPr>
            <a:normAutofit/>
          </a:bodyPr>
          <a:lstStyle/>
          <a:p>
            <a:pPr algn="just"/>
            <a:r>
              <a:rPr lang="en-GB" dirty="0" smtClean="0">
                <a:latin typeface="Univers 45 Light" pitchFamily="2" charset="0"/>
              </a:rPr>
              <a:t>Introduction</a:t>
            </a:r>
          </a:p>
          <a:p>
            <a:pPr algn="just">
              <a:spcBef>
                <a:spcPts val="200"/>
              </a:spcBef>
              <a:buClr>
                <a:schemeClr val="accent1"/>
              </a:buClr>
              <a:buSzPct val="155000"/>
              <a:defRPr/>
            </a:pPr>
            <a:r>
              <a:rPr lang="en-GB" b="0" dirty="0">
                <a:solidFill>
                  <a:schemeClr val="tx1"/>
                </a:solidFill>
                <a:latin typeface="Univers 45 Light" pitchFamily="2" charset="0"/>
              </a:rPr>
              <a:t>This report details the results of </a:t>
            </a:r>
            <a:r>
              <a:rPr lang="en-GB" b="0" dirty="0" smtClean="0">
                <a:solidFill>
                  <a:schemeClr val="tx1"/>
                </a:solidFill>
                <a:latin typeface="Univers 45 Light" pitchFamily="2" charset="0"/>
              </a:rPr>
              <a:t>an audit of the management arrangements implemented for the </a:t>
            </a:r>
            <a:r>
              <a:rPr lang="en-GB" b="0" dirty="0">
                <a:solidFill>
                  <a:schemeClr val="tx1"/>
                </a:solidFill>
                <a:latin typeface="Univers 45 Light" pitchFamily="2" charset="0"/>
              </a:rPr>
              <a:t>Control of Substances Hazardous to Health (COSHH</a:t>
            </a:r>
            <a:r>
              <a:rPr lang="en-GB" b="0" dirty="0" smtClean="0">
                <a:solidFill>
                  <a:schemeClr val="tx1"/>
                </a:solidFill>
                <a:latin typeface="Univers 45 Light" pitchFamily="2" charset="0"/>
              </a:rPr>
              <a:t>) at Loughborough University (LU). </a:t>
            </a:r>
            <a:r>
              <a:rPr lang="en-GB" b="0" dirty="0">
                <a:solidFill>
                  <a:schemeClr val="tx1"/>
                </a:solidFill>
                <a:latin typeface="Univers 45 Light" pitchFamily="2" charset="0"/>
              </a:rPr>
              <a:t>The </a:t>
            </a:r>
            <a:r>
              <a:rPr lang="en-GB" b="0" dirty="0" smtClean="0">
                <a:solidFill>
                  <a:schemeClr val="tx1"/>
                </a:solidFill>
                <a:latin typeface="Univers 45 Light" pitchFamily="2" charset="0"/>
              </a:rPr>
              <a:t>audit </a:t>
            </a:r>
            <a:r>
              <a:rPr lang="en-GB" b="0" dirty="0">
                <a:solidFill>
                  <a:schemeClr val="tx1"/>
                </a:solidFill>
                <a:latin typeface="Univers 45 Light" pitchFamily="2" charset="0"/>
              </a:rPr>
              <a:t>was undertaken in accordance with our internal audit plan for </a:t>
            </a:r>
            <a:r>
              <a:rPr lang="en-GB" b="0" dirty="0" smtClean="0">
                <a:solidFill>
                  <a:schemeClr val="tx1"/>
                </a:solidFill>
                <a:latin typeface="Univers 45 Light" pitchFamily="2" charset="0"/>
              </a:rPr>
              <a:t>2010/11. The </a:t>
            </a:r>
            <a:r>
              <a:rPr lang="en-GB" b="0" dirty="0">
                <a:solidFill>
                  <a:schemeClr val="tx1"/>
                </a:solidFill>
                <a:latin typeface="Univers 45 Light" pitchFamily="2" charset="0"/>
              </a:rPr>
              <a:t>overarching objective of the audit was to consider the appropriateness and effectiveness of the </a:t>
            </a:r>
            <a:r>
              <a:rPr lang="en-GB" b="0" dirty="0" smtClean="0">
                <a:solidFill>
                  <a:schemeClr val="tx1"/>
                </a:solidFill>
                <a:latin typeface="Univers 45 Light" pitchFamily="2" charset="0"/>
              </a:rPr>
              <a:t>policy </a:t>
            </a:r>
            <a:r>
              <a:rPr lang="en-GB" b="0" dirty="0">
                <a:solidFill>
                  <a:schemeClr val="tx1"/>
                </a:solidFill>
                <a:latin typeface="Univers 45 Light" pitchFamily="2" charset="0"/>
              </a:rPr>
              <a:t>and associated management arrangements </a:t>
            </a:r>
            <a:r>
              <a:rPr lang="en-GB" b="0" dirty="0" smtClean="0">
                <a:solidFill>
                  <a:schemeClr val="tx1"/>
                </a:solidFill>
                <a:latin typeface="Univers 45 Light" pitchFamily="2" charset="0"/>
              </a:rPr>
              <a:t>for COSHH within the following four </a:t>
            </a:r>
            <a:r>
              <a:rPr lang="en-GB" b="0" dirty="0">
                <a:solidFill>
                  <a:schemeClr val="tx1"/>
                </a:solidFill>
                <a:latin typeface="Univers 45 Light" pitchFamily="2" charset="0"/>
              </a:rPr>
              <a:t>Schools/Departments:</a:t>
            </a:r>
          </a:p>
          <a:p>
            <a:pPr marL="406400" lvl="3" indent="-228600" algn="just">
              <a:spcBef>
                <a:spcPts val="200"/>
              </a:spcBef>
              <a:buClr>
                <a:srgbClr val="00338D"/>
              </a:buClr>
              <a:buSzPct val="100000"/>
              <a:buFont typeface="+mj-lt"/>
              <a:buAutoNum type="arabicPeriod"/>
              <a:defRPr/>
            </a:pPr>
            <a:r>
              <a:rPr lang="en-GB" dirty="0">
                <a:latin typeface="Univers 45 Light" pitchFamily="2" charset="0"/>
              </a:rPr>
              <a:t>Wolfson School of Mechanical and Manufacturing </a:t>
            </a:r>
            <a:r>
              <a:rPr lang="en-GB" dirty="0" smtClean="0">
                <a:latin typeface="Univers 45 Light" pitchFamily="2" charset="0"/>
              </a:rPr>
              <a:t>Engineering</a:t>
            </a:r>
            <a:r>
              <a:rPr lang="en-GB" dirty="0">
                <a:latin typeface="Univers 45 Light" pitchFamily="2" charset="0"/>
              </a:rPr>
              <a:t>;</a:t>
            </a:r>
          </a:p>
          <a:p>
            <a:pPr marL="406400" lvl="3" indent="-228600" algn="just">
              <a:spcBef>
                <a:spcPts val="200"/>
              </a:spcBef>
              <a:buClr>
                <a:srgbClr val="00338D"/>
              </a:buClr>
              <a:buSzPct val="100000"/>
              <a:buFont typeface="+mj-lt"/>
              <a:buAutoNum type="arabicPeriod"/>
              <a:defRPr/>
            </a:pPr>
            <a:r>
              <a:rPr lang="en-GB" dirty="0">
                <a:latin typeface="Univers 45 Light" pitchFamily="2" charset="0"/>
              </a:rPr>
              <a:t>Department of </a:t>
            </a:r>
            <a:r>
              <a:rPr lang="en-GB" dirty="0" smtClean="0">
                <a:latin typeface="Univers 45 Light" pitchFamily="2" charset="0"/>
              </a:rPr>
              <a:t>Chemistry</a:t>
            </a:r>
            <a:r>
              <a:rPr lang="en-GB" dirty="0">
                <a:latin typeface="Univers 45 Light" pitchFamily="2" charset="0"/>
              </a:rPr>
              <a:t>;</a:t>
            </a:r>
          </a:p>
          <a:p>
            <a:pPr marL="406400" lvl="3" indent="-228600" algn="just">
              <a:spcBef>
                <a:spcPts val="200"/>
              </a:spcBef>
              <a:buClr>
                <a:srgbClr val="00338D"/>
              </a:buClr>
              <a:buSzPct val="100000"/>
              <a:buFont typeface="+mj-lt"/>
              <a:buAutoNum type="arabicPeriod"/>
              <a:defRPr/>
            </a:pPr>
            <a:r>
              <a:rPr lang="en-GB" dirty="0">
                <a:latin typeface="Univers 45 Light" pitchFamily="2" charset="0"/>
              </a:rPr>
              <a:t>Department of </a:t>
            </a:r>
            <a:r>
              <a:rPr lang="en-GB" dirty="0" smtClean="0">
                <a:latin typeface="Univers 45 Light" pitchFamily="2" charset="0"/>
              </a:rPr>
              <a:t>Materials; and</a:t>
            </a:r>
            <a:endParaRPr lang="en-GB" dirty="0">
              <a:latin typeface="Univers 45 Light" pitchFamily="2" charset="0"/>
            </a:endParaRPr>
          </a:p>
          <a:p>
            <a:pPr marL="406400" lvl="3" indent="-228600" algn="just">
              <a:spcBef>
                <a:spcPts val="200"/>
              </a:spcBef>
              <a:buClr>
                <a:srgbClr val="00338D"/>
              </a:buClr>
              <a:buSzPct val="100000"/>
              <a:buFont typeface="+mj-lt"/>
              <a:buAutoNum type="arabicPeriod"/>
              <a:defRPr/>
            </a:pPr>
            <a:r>
              <a:rPr lang="en-GB" dirty="0">
                <a:latin typeface="Univers 45 Light" pitchFamily="2" charset="0"/>
              </a:rPr>
              <a:t>Domestic Services Department </a:t>
            </a:r>
            <a:r>
              <a:rPr lang="en-GB" dirty="0" smtClean="0">
                <a:latin typeface="Univers 45 Light" pitchFamily="2" charset="0"/>
              </a:rPr>
              <a:t>(within the Facilities Management Department)</a:t>
            </a:r>
          </a:p>
          <a:p>
            <a:pPr algn="just">
              <a:spcAft>
                <a:spcPct val="50000"/>
              </a:spcAft>
              <a:buClr>
                <a:schemeClr val="accent1"/>
              </a:buClr>
              <a:buSzPct val="155000"/>
              <a:defRPr/>
            </a:pPr>
            <a:r>
              <a:rPr lang="en-GB" b="0" dirty="0" smtClean="0">
                <a:solidFill>
                  <a:schemeClr val="tx1"/>
                </a:solidFill>
                <a:latin typeface="Univers 45 Light" pitchFamily="2" charset="0"/>
              </a:rPr>
              <a:t>The University has a legal obligation to protect students, staff and others from the hazardous effects of harmful substances. From the audit we recognise that Schools/Departments have engaged with the need to control the use of chemicals and developed local procedures. We </a:t>
            </a:r>
            <a:r>
              <a:rPr lang="en-GB" b="0" dirty="0">
                <a:solidFill>
                  <a:schemeClr val="tx1"/>
                </a:solidFill>
                <a:latin typeface="Univers 45 Light" pitchFamily="2" charset="0"/>
              </a:rPr>
              <a:t>noted an inconsistent approach in the application of the University COSHH policy particularly regarding the format and content of Risk Assessments. We have identified opportunities to improve the mechanism for managing the Local Exhaust Ventilation plant across the </a:t>
            </a:r>
            <a:r>
              <a:rPr lang="en-GB" b="0" dirty="0" smtClean="0">
                <a:solidFill>
                  <a:schemeClr val="tx1"/>
                </a:solidFill>
                <a:latin typeface="Univers 45 Light" pitchFamily="2" charset="0"/>
              </a:rPr>
              <a:t>University, the </a:t>
            </a:r>
            <a:r>
              <a:rPr lang="en-GB" b="0" dirty="0">
                <a:solidFill>
                  <a:schemeClr val="tx1"/>
                </a:solidFill>
                <a:latin typeface="Univers 45 Light" pitchFamily="2" charset="0"/>
              </a:rPr>
              <a:t>use of Personal Protective Equipment and the manual handling of solvents</a:t>
            </a:r>
            <a:r>
              <a:rPr lang="en-GB" b="0" dirty="0" smtClean="0">
                <a:solidFill>
                  <a:schemeClr val="tx1"/>
                </a:solidFill>
                <a:latin typeface="Univers 45 Light" pitchFamily="2" charset="0"/>
              </a:rPr>
              <a:t>. These findings could expose the University to a risk of non-compliance with COSHH Regulations and </a:t>
            </a:r>
            <a:r>
              <a:rPr lang="en-GB" b="0" dirty="0">
                <a:solidFill>
                  <a:schemeClr val="tx1"/>
                </a:solidFill>
                <a:latin typeface="Univers 45 Light" pitchFamily="2" charset="0"/>
              </a:rPr>
              <a:t>weaken senior management’s ability to defend enforcement action or civil claims should this be raised against the University.</a:t>
            </a:r>
          </a:p>
          <a:p>
            <a:pPr algn="just">
              <a:spcBef>
                <a:spcPts val="200"/>
              </a:spcBef>
              <a:spcAft>
                <a:spcPct val="50000"/>
              </a:spcAft>
              <a:buClr>
                <a:schemeClr val="accent1"/>
              </a:buClr>
              <a:buSzPct val="155000"/>
              <a:defRPr/>
            </a:pPr>
            <a:r>
              <a:rPr lang="en-GB" b="0" dirty="0" smtClean="0">
                <a:solidFill>
                  <a:schemeClr val="tx1"/>
                </a:solidFill>
                <a:latin typeface="Univers 45 Light" pitchFamily="2" charset="0"/>
              </a:rPr>
              <a:t>We have based this audit on the key requirements of the University COSHH policy and relevant approved codes of practice produced by the Health and Safety Executive (HSE) and provided a risk based assessment. Further details of the scope are included in section 2. The table below shows the number and significance of the recommendations made:</a:t>
            </a:r>
          </a:p>
          <a:p>
            <a:pPr algn="just"/>
            <a:endParaRPr lang="en-GB" sz="1100" dirty="0" smtClean="0">
              <a:solidFill>
                <a:schemeClr val="tx1"/>
              </a:solidFill>
              <a:latin typeface="Univers 45 Light" pitchFamily="2" charset="0"/>
            </a:endParaRPr>
          </a:p>
          <a:p>
            <a:pPr algn="just"/>
            <a:endParaRPr lang="en-GB" sz="1100" dirty="0" smtClean="0">
              <a:solidFill>
                <a:schemeClr val="tx1"/>
              </a:solidFill>
              <a:latin typeface="Univers 45 Light" pitchFamily="2" charset="0"/>
            </a:endParaRPr>
          </a:p>
          <a:p>
            <a:pPr algn="just"/>
            <a:endParaRPr lang="en-GB" sz="1100" dirty="0" smtClean="0">
              <a:solidFill>
                <a:schemeClr val="tx1"/>
              </a:solidFill>
              <a:latin typeface="Univers 45 Light" pitchFamily="2" charset="0"/>
            </a:endParaRPr>
          </a:p>
          <a:p>
            <a:pPr algn="just"/>
            <a:r>
              <a:rPr lang="en-GB" dirty="0">
                <a:latin typeface="Univers 45 Light" pitchFamily="2" charset="0"/>
              </a:rPr>
              <a:t>Conclusion</a:t>
            </a:r>
          </a:p>
          <a:p>
            <a:pPr lvl="1" algn="just">
              <a:spcAft>
                <a:spcPct val="50000"/>
              </a:spcAft>
              <a:buClr>
                <a:schemeClr val="accent1"/>
              </a:buClr>
              <a:buSzPct val="155000"/>
              <a:defRPr/>
            </a:pPr>
            <a:r>
              <a:rPr lang="en-GB" dirty="0">
                <a:latin typeface="Univers 45 Light" pitchFamily="2" charset="0"/>
              </a:rPr>
              <a:t>As internal auditors of the University we are required to provide a statement of assurance on the systems of internal control, in accordance with the HEFCE Audit Code of Practice and GIAS.  However, in giving our opinion, it should be acknowledged that our work is designed to enable us to form an opinion on the quality of the systems examined based upon the work undertaken during our current </a:t>
            </a:r>
            <a:r>
              <a:rPr lang="en-GB" dirty="0" smtClean="0">
                <a:latin typeface="Univers 45 Light" pitchFamily="2" charset="0"/>
              </a:rPr>
              <a:t>audit.  </a:t>
            </a:r>
            <a:r>
              <a:rPr lang="en-GB" dirty="0">
                <a:latin typeface="Univers 45 Light" pitchFamily="2" charset="0"/>
              </a:rPr>
              <a:t>It should not be relied upon to disclose all weaknesses that may exist and therefore the opinion is not a guarantee that all aspects of the systems </a:t>
            </a:r>
            <a:r>
              <a:rPr lang="en-GB" dirty="0" smtClean="0">
                <a:latin typeface="Univers 45 Light" pitchFamily="2" charset="0"/>
              </a:rPr>
              <a:t>audited </a:t>
            </a:r>
            <a:r>
              <a:rPr lang="en-GB" dirty="0">
                <a:latin typeface="Univers 45 Light" pitchFamily="2" charset="0"/>
              </a:rPr>
              <a:t>are adequate and effective. </a:t>
            </a:r>
          </a:p>
          <a:p>
            <a:pPr algn="just">
              <a:spcBef>
                <a:spcPts val="200"/>
              </a:spcBef>
              <a:spcAft>
                <a:spcPct val="50000"/>
              </a:spcAft>
              <a:buClr>
                <a:schemeClr val="accent1"/>
              </a:buClr>
              <a:buSzPct val="155000"/>
              <a:defRPr/>
            </a:pPr>
            <a:r>
              <a:rPr lang="en-GB" dirty="0">
                <a:solidFill>
                  <a:schemeClr val="tx1"/>
                </a:solidFill>
                <a:latin typeface="Univers 45 Light" pitchFamily="2" charset="0"/>
              </a:rPr>
              <a:t>From the work performed on </a:t>
            </a:r>
            <a:r>
              <a:rPr lang="en-GB" dirty="0" smtClean="0">
                <a:solidFill>
                  <a:schemeClr val="tx1"/>
                </a:solidFill>
                <a:latin typeface="Univers 45 Light" pitchFamily="2" charset="0"/>
              </a:rPr>
              <a:t>auditing </a:t>
            </a:r>
            <a:r>
              <a:rPr lang="en-GB" dirty="0">
                <a:solidFill>
                  <a:schemeClr val="tx1"/>
                </a:solidFill>
                <a:latin typeface="Univers 45 Light" pitchFamily="2" charset="0"/>
              </a:rPr>
              <a:t>the University’s arrangements for COSHH, we consider that the appropriateness and </a:t>
            </a:r>
            <a:r>
              <a:rPr lang="en-GB" dirty="0" smtClean="0">
                <a:solidFill>
                  <a:schemeClr val="tx1"/>
                </a:solidFill>
                <a:latin typeface="Univers 45 Light" pitchFamily="2" charset="0"/>
              </a:rPr>
              <a:t>effectiveness of the COSHH policy and associated management arrangements are </a:t>
            </a:r>
            <a:r>
              <a:rPr lang="en-GB" dirty="0">
                <a:solidFill>
                  <a:schemeClr val="tx1"/>
                </a:solidFill>
                <a:latin typeface="Univers 45 Light" pitchFamily="2" charset="0"/>
              </a:rPr>
              <a:t>satisfactory in the areas </a:t>
            </a:r>
            <a:r>
              <a:rPr lang="en-GB" dirty="0" smtClean="0">
                <a:solidFill>
                  <a:schemeClr val="tx1"/>
                </a:solidFill>
                <a:latin typeface="Univers 45 Light" pitchFamily="2" charset="0"/>
              </a:rPr>
              <a:t>audited</a:t>
            </a:r>
            <a:r>
              <a:rPr lang="en-GB" dirty="0">
                <a:solidFill>
                  <a:schemeClr val="tx1"/>
                </a:solidFill>
                <a:latin typeface="Univers 45 Light" pitchFamily="2" charset="0"/>
              </a:rPr>
              <a:t>. </a:t>
            </a:r>
            <a:r>
              <a:rPr lang="en-GB" dirty="0" smtClean="0">
                <a:solidFill>
                  <a:schemeClr val="tx1"/>
                </a:solidFill>
                <a:latin typeface="Univers 45 Light" pitchFamily="2" charset="0"/>
              </a:rPr>
              <a:t>Improvements </a:t>
            </a:r>
            <a:r>
              <a:rPr lang="en-GB" dirty="0">
                <a:solidFill>
                  <a:schemeClr val="tx1"/>
                </a:solidFill>
                <a:latin typeface="Univers 45 Light" pitchFamily="2" charset="0"/>
              </a:rPr>
              <a:t>are required to strengthen the </a:t>
            </a:r>
            <a:r>
              <a:rPr lang="en-GB" dirty="0" smtClean="0">
                <a:solidFill>
                  <a:schemeClr val="tx1"/>
                </a:solidFill>
                <a:latin typeface="Univers 45 Light" pitchFamily="2" charset="0"/>
              </a:rPr>
              <a:t>implementation and application of the policy. </a:t>
            </a:r>
            <a:r>
              <a:rPr lang="en-GB" b="0" dirty="0" smtClean="0">
                <a:solidFill>
                  <a:schemeClr val="tx1"/>
                </a:solidFill>
                <a:latin typeface="Univers 45 Light" pitchFamily="2" charset="0"/>
              </a:rPr>
              <a:t>We </a:t>
            </a:r>
            <a:r>
              <a:rPr lang="en-GB" b="0" dirty="0">
                <a:solidFill>
                  <a:schemeClr val="tx1"/>
                </a:solidFill>
                <a:latin typeface="Univers 45 Light" pitchFamily="2" charset="0"/>
              </a:rPr>
              <a:t>have made recommendations which will address the identified weaknesses. The implementation of our recommendations should enhance the arrangements for COSHH management.</a:t>
            </a:r>
          </a:p>
          <a:p>
            <a:pPr algn="just">
              <a:spcBef>
                <a:spcPts val="260"/>
              </a:spcBef>
              <a:spcAft>
                <a:spcPts val="260"/>
              </a:spcAft>
              <a:tabLst>
                <a:tab pos="180975" algn="l"/>
                <a:tab pos="3857625" algn="l"/>
              </a:tabLst>
              <a:defRPr/>
            </a:pPr>
            <a:endParaRPr lang="en-GB" b="0" dirty="0" smtClean="0">
              <a:solidFill>
                <a:schemeClr val="tx1"/>
              </a:solidFill>
              <a:latin typeface="Univers 45 Light" pitchFamily="2" charset="0"/>
            </a:endParaRPr>
          </a:p>
          <a:p>
            <a:pPr algn="just">
              <a:spcBef>
                <a:spcPts val="260"/>
              </a:spcBef>
              <a:spcAft>
                <a:spcPts val="260"/>
              </a:spcAft>
              <a:tabLst>
                <a:tab pos="180975" algn="l"/>
                <a:tab pos="3857625" algn="l"/>
              </a:tabLst>
              <a:defRPr/>
            </a:pPr>
            <a:endParaRPr lang="en-GB" b="0" dirty="0" smtClean="0">
              <a:solidFill>
                <a:schemeClr val="tx1"/>
              </a:solidFill>
              <a:latin typeface="Univers 45 Light" pitchFamily="2" charset="0"/>
            </a:endParaRPr>
          </a:p>
        </p:txBody>
      </p:sp>
      <p:graphicFrame>
        <p:nvGraphicFramePr>
          <p:cNvPr id="5" name="Group 3"/>
          <p:cNvGraphicFramePr>
            <a:graphicFrameLocks noGrp="1"/>
          </p:cNvGraphicFramePr>
          <p:nvPr>
            <p:custDataLst>
              <p:tags r:id="rId1"/>
            </p:custDataLst>
          </p:nvPr>
        </p:nvGraphicFramePr>
        <p:xfrm>
          <a:off x="272480" y="4015952"/>
          <a:ext cx="9359900" cy="781200"/>
        </p:xfrm>
        <a:graphic>
          <a:graphicData uri="http://schemas.openxmlformats.org/drawingml/2006/table">
            <a:tbl>
              <a:tblPr/>
              <a:tblGrid>
                <a:gridCol w="1915736"/>
                <a:gridCol w="1861041"/>
                <a:gridCol w="1861041"/>
                <a:gridCol w="1861041"/>
                <a:gridCol w="1861041"/>
              </a:tblGrid>
              <a:tr h="0">
                <a:tc>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GB" sz="1000" b="1" i="0" u="none" strike="noStrike" cap="none" normalizeH="0" baseline="0" dirty="0" smtClean="0">
                        <a:ln>
                          <a:noFill/>
                        </a:ln>
                        <a:solidFill>
                          <a:schemeClr val="bg1"/>
                        </a:solidFill>
                        <a:effectLst/>
                        <a:latin typeface="Univers 45 Light" pitchFamily="2" charset="0"/>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4" indent="0" algn="ctr"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GB" sz="10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High</a:t>
                      </a: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4" indent="0" algn="ctr"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GB" sz="10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Medium</a:t>
                      </a: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4" indent="0" algn="ctr"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GB" sz="10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Low</a:t>
                      </a: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4" indent="0" algn="ctr"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kumimoji="0" lang="en-GB" sz="1000" b="1" i="0" u="none" strike="noStrike" kern="1200" cap="none" spc="0" normalizeH="0" baseline="0" noProof="0" dirty="0" smtClean="0">
                          <a:ln>
                            <a:noFill/>
                          </a:ln>
                          <a:solidFill>
                            <a:schemeClr val="bg1"/>
                          </a:solidFill>
                          <a:effectLst/>
                          <a:uLnTx/>
                          <a:uFillTx/>
                          <a:latin typeface="Univers 45 Light" pitchFamily="2" charset="0"/>
                          <a:ea typeface="+mn-ea"/>
                          <a:cs typeface="Arial" pitchFamily="34" charset="0"/>
                        </a:rPr>
                        <a:t>Total</a:t>
                      </a:r>
                    </a:p>
                  </a:txBody>
                  <a:tcPr marL="54000" marR="54000" marT="54000" marB="540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r>
              <a:tr h="0">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kumimoji="0" lang="en-GB" sz="1000" b="1" i="0" u="none" strike="noStrike" cap="none" normalizeH="0" baseline="0" dirty="0" smtClean="0">
                          <a:ln>
                            <a:noFill/>
                          </a:ln>
                          <a:solidFill>
                            <a:schemeClr val="accent4"/>
                          </a:solidFill>
                          <a:effectLst/>
                          <a:latin typeface="Univers 45 Light" pitchFamily="2" charset="0"/>
                          <a:cs typeface="Arial" pitchFamily="34" charset="0"/>
                        </a:rPr>
                        <a:t>Recommendations made</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1000" b="1" i="0" u="none" strike="noStrike" kern="1200" cap="none" spc="0" normalizeH="0" baseline="0" noProof="0" dirty="0" smtClean="0">
                          <a:ln>
                            <a:noFill/>
                          </a:ln>
                          <a:solidFill>
                            <a:schemeClr val="tx1"/>
                          </a:solidFill>
                          <a:effectLst/>
                          <a:uLnTx/>
                          <a:uFillTx/>
                          <a:latin typeface="Univers 45 Light" pitchFamily="2" charset="0"/>
                          <a:ea typeface="+mn-ea"/>
                          <a:cs typeface="Arial" pitchFamily="34" charset="0"/>
                        </a:rPr>
                        <a:t>1</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1000" b="1" i="0" u="none" strike="noStrike" kern="1200" cap="none" spc="0" normalizeH="0" baseline="0" noProof="0" dirty="0" smtClean="0">
                          <a:ln>
                            <a:noFill/>
                          </a:ln>
                          <a:solidFill>
                            <a:schemeClr val="tx1"/>
                          </a:solidFill>
                          <a:effectLst/>
                          <a:uLnTx/>
                          <a:uFillTx/>
                          <a:latin typeface="Univers 45 Light" pitchFamily="2" charset="0"/>
                          <a:ea typeface="+mn-ea"/>
                          <a:cs typeface="Arial" pitchFamily="34" charset="0"/>
                        </a:rPr>
                        <a:t>4</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1000" b="1" i="0" u="none" strike="noStrike" kern="1200" cap="none" spc="0" normalizeH="0" baseline="0" noProof="0" dirty="0" smtClean="0">
                          <a:ln>
                            <a:noFill/>
                          </a:ln>
                          <a:solidFill>
                            <a:schemeClr val="tx1"/>
                          </a:solidFill>
                          <a:effectLst/>
                          <a:uLnTx/>
                          <a:uFillTx/>
                          <a:latin typeface="Univers 45 Light" pitchFamily="2" charset="0"/>
                          <a:ea typeface="+mn-ea"/>
                          <a:cs typeface="Arial" pitchFamily="34" charset="0"/>
                        </a:rPr>
                        <a:t>1</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en-GB" sz="1000" b="1" i="0" u="none" strike="noStrike" kern="1200" cap="none" spc="0" normalizeH="0" baseline="0" noProof="0" dirty="0" smtClean="0">
                          <a:ln>
                            <a:noFill/>
                          </a:ln>
                          <a:solidFill>
                            <a:schemeClr val="tx1"/>
                          </a:solidFill>
                          <a:effectLst/>
                          <a:uLnTx/>
                          <a:uFillTx/>
                          <a:latin typeface="Univers 45 Light" pitchFamily="2" charset="0"/>
                          <a:ea typeface="+mn-ea"/>
                          <a:cs typeface="Arial" pitchFamily="34" charset="0"/>
                        </a:rPr>
                        <a:t>6</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kumimoji="0" lang="en-GB" sz="1000" b="1" i="0" u="none" strike="noStrike" cap="none" normalizeH="0" baseline="0" dirty="0" smtClean="0">
                          <a:ln>
                            <a:noFill/>
                          </a:ln>
                          <a:solidFill>
                            <a:schemeClr val="accent4"/>
                          </a:solidFill>
                          <a:effectLst/>
                          <a:latin typeface="Univers 45 Light" pitchFamily="2" charset="0"/>
                          <a:cs typeface="Arial" pitchFamily="34" charset="0"/>
                        </a:rPr>
                        <a:t>Agreed</a:t>
                      </a: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10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10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10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10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txBody>
                  <a:tcPr marL="54000" marR="54000" marT="54000" marB="540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Univers 45 Light" pitchFamily="2" charset="0"/>
              </a:rPr>
              <a:t>1. Executive summary (continued)</a:t>
            </a:r>
            <a:endParaRPr lang="en-GB" dirty="0">
              <a:latin typeface="Univers 45 Light" pitchFamily="2" charset="0"/>
            </a:endParaRPr>
          </a:p>
        </p:txBody>
      </p:sp>
      <p:sp>
        <p:nvSpPr>
          <p:cNvPr id="9" name="Text Placeholder 8"/>
          <p:cNvSpPr>
            <a:spLocks noGrp="1"/>
          </p:cNvSpPr>
          <p:nvPr>
            <p:ph type="body" sz="quarter" idx="10"/>
          </p:nvPr>
        </p:nvSpPr>
        <p:spPr>
          <a:xfrm>
            <a:off x="272480" y="1124744"/>
            <a:ext cx="9433048" cy="5256584"/>
          </a:xfrm>
        </p:spPr>
        <p:txBody>
          <a:bodyPr>
            <a:noAutofit/>
          </a:bodyPr>
          <a:lstStyle/>
          <a:p>
            <a:pPr algn="just"/>
            <a:r>
              <a:rPr lang="en-GB" dirty="0" smtClean="0">
                <a:latin typeface="Univers 45 Light" pitchFamily="2" charset="0"/>
              </a:rPr>
              <a:t>Good </a:t>
            </a:r>
            <a:r>
              <a:rPr lang="en-GB" dirty="0">
                <a:latin typeface="Univers 45 Light" pitchFamily="2" charset="0"/>
              </a:rPr>
              <a:t>practice identified</a:t>
            </a:r>
          </a:p>
          <a:p>
            <a:pPr algn="just">
              <a:spcBef>
                <a:spcPts val="0"/>
              </a:spcBef>
              <a:spcAft>
                <a:spcPts val="600"/>
              </a:spcAft>
              <a:buClr>
                <a:schemeClr val="accent1"/>
              </a:buClr>
              <a:buSzPct val="155000"/>
            </a:pPr>
            <a:r>
              <a:rPr lang="en-GB" b="0" dirty="0">
                <a:solidFill>
                  <a:schemeClr val="tx1"/>
                </a:solidFill>
                <a:latin typeface="Univers 45 Light" pitchFamily="2" charset="0"/>
              </a:rPr>
              <a:t>From the work undertaken we are pleased to note the following areas of good practice:</a:t>
            </a:r>
          </a:p>
          <a:p>
            <a:pPr marL="277813" lvl="1" indent="-277813" algn="just">
              <a:spcBef>
                <a:spcPts val="200"/>
              </a:spcBef>
              <a:spcAft>
                <a:spcPts val="300"/>
              </a:spcAft>
              <a:buClr>
                <a:srgbClr val="00B050"/>
              </a:buClr>
              <a:buSzPct val="155000"/>
              <a:buFont typeface="Wingdings" pitchFamily="2" charset="2"/>
              <a:buChar char="ü"/>
            </a:pPr>
            <a:r>
              <a:rPr lang="en-GB" dirty="0" smtClean="0">
                <a:latin typeface="Univers 45 Light" pitchFamily="2" charset="0"/>
              </a:rPr>
              <a:t>The </a:t>
            </a:r>
            <a:r>
              <a:rPr lang="en-US" dirty="0" smtClean="0">
                <a:latin typeface="Univers 45 Light" pitchFamily="2" charset="0"/>
              </a:rPr>
              <a:t>Heads </a:t>
            </a:r>
            <a:r>
              <a:rPr lang="en-US" dirty="0">
                <a:latin typeface="Univers 45 Light" pitchFamily="2" charset="0"/>
              </a:rPr>
              <a:t>of Departments (</a:t>
            </a:r>
            <a:r>
              <a:rPr lang="en-US" dirty="0" smtClean="0">
                <a:latin typeface="Univers 45 Light" pitchFamily="2" charset="0"/>
              </a:rPr>
              <a:t>HODs) from the Schools/Departments sampled demonstrated </a:t>
            </a:r>
            <a:r>
              <a:rPr lang="en-US" dirty="0">
                <a:latin typeface="Univers 45 Light" pitchFamily="2" charset="0"/>
              </a:rPr>
              <a:t>awareness and understanding of their roles and responsibilities as required by the COSHH policy. Furthermore, two </a:t>
            </a:r>
            <a:r>
              <a:rPr lang="en-US" dirty="0" smtClean="0">
                <a:latin typeface="Univers 45 Light" pitchFamily="2" charset="0"/>
              </a:rPr>
              <a:t>HODs </a:t>
            </a:r>
            <a:r>
              <a:rPr lang="en-US" dirty="0">
                <a:latin typeface="Univers 45 Light" pitchFamily="2" charset="0"/>
              </a:rPr>
              <a:t>demonstrated how they undertake active monitoring by conducting routine audits/inspections of laboratories.  </a:t>
            </a:r>
          </a:p>
          <a:p>
            <a:pPr marL="277813" lvl="1" indent="-277813" algn="just">
              <a:spcBef>
                <a:spcPts val="200"/>
              </a:spcBef>
              <a:spcAft>
                <a:spcPts val="300"/>
              </a:spcAft>
              <a:buClr>
                <a:srgbClr val="00B050"/>
              </a:buClr>
              <a:buSzPct val="155000"/>
              <a:buFont typeface="Wingdings" pitchFamily="2" charset="2"/>
              <a:buChar char="ü"/>
            </a:pPr>
            <a:r>
              <a:rPr lang="en-GB" dirty="0">
                <a:latin typeface="Univers 45 Light" pitchFamily="2" charset="0"/>
              </a:rPr>
              <a:t>The role of Department Safety Officers (</a:t>
            </a:r>
            <a:r>
              <a:rPr lang="en-GB" dirty="0" smtClean="0">
                <a:latin typeface="Univers 45 Light" pitchFamily="2" charset="0"/>
              </a:rPr>
              <a:t>DSOs</a:t>
            </a:r>
            <a:r>
              <a:rPr lang="en-GB" dirty="0">
                <a:latin typeface="Univers 45 Light" pitchFamily="2" charset="0"/>
              </a:rPr>
              <a:t>) is positive and important in </a:t>
            </a:r>
            <a:r>
              <a:rPr lang="en-GB" dirty="0" smtClean="0">
                <a:latin typeface="Univers 45 Light" pitchFamily="2" charset="0"/>
              </a:rPr>
              <a:t>assisting each School/Department develop </a:t>
            </a:r>
            <a:r>
              <a:rPr lang="en-GB" dirty="0">
                <a:latin typeface="Univers 45 Light" pitchFamily="2" charset="0"/>
              </a:rPr>
              <a:t>internal procedures and monitor activities.</a:t>
            </a:r>
            <a:endParaRPr lang="en-US" dirty="0">
              <a:latin typeface="Univers 45 Light" pitchFamily="2" charset="0"/>
            </a:endParaRPr>
          </a:p>
          <a:p>
            <a:pPr marL="277813" lvl="1" indent="-277813" algn="just">
              <a:spcBef>
                <a:spcPts val="200"/>
              </a:spcBef>
              <a:spcAft>
                <a:spcPts val="300"/>
              </a:spcAft>
              <a:buClr>
                <a:srgbClr val="00B050"/>
              </a:buClr>
              <a:buSzPct val="155000"/>
              <a:buFont typeface="Wingdings" pitchFamily="2" charset="2"/>
              <a:buChar char="ü"/>
            </a:pPr>
            <a:r>
              <a:rPr lang="en-GB" dirty="0" smtClean="0">
                <a:latin typeface="Univers 45 Light" pitchFamily="2" charset="0"/>
              </a:rPr>
              <a:t>Safety </a:t>
            </a:r>
            <a:r>
              <a:rPr lang="en-GB" dirty="0">
                <a:latin typeface="Univers 45 Light" pitchFamily="2" charset="0"/>
              </a:rPr>
              <a:t>is a key feature of the academic process for all staff/students who are required to handle or use hazardous </a:t>
            </a:r>
            <a:r>
              <a:rPr lang="en-GB" dirty="0" smtClean="0">
                <a:latin typeface="Univers 45 Light" pitchFamily="2" charset="0"/>
              </a:rPr>
              <a:t>substances. Students receive laboratory inductions, training and supervision throughout the academic courses. </a:t>
            </a:r>
          </a:p>
          <a:p>
            <a:pPr marL="277813" lvl="1" indent="-277813" algn="just">
              <a:spcBef>
                <a:spcPts val="200"/>
              </a:spcBef>
              <a:spcAft>
                <a:spcPts val="300"/>
              </a:spcAft>
              <a:buClr>
                <a:srgbClr val="00B050"/>
              </a:buClr>
              <a:buSzPct val="155000"/>
              <a:buFont typeface="Wingdings" pitchFamily="2" charset="2"/>
              <a:buChar char="ü"/>
            </a:pPr>
            <a:r>
              <a:rPr lang="en-GB" dirty="0" smtClean="0">
                <a:latin typeface="Univers 45 Light" pitchFamily="2" charset="0"/>
              </a:rPr>
              <a:t>In general we observed the use of detailed Standard Operating Procedures which promote a safe and consistent approach for generic activities.</a:t>
            </a:r>
            <a:endParaRPr lang="en-US" dirty="0" smtClean="0">
              <a:latin typeface="Univers 45 Light" pitchFamily="2" charset="0"/>
            </a:endParaRPr>
          </a:p>
          <a:p>
            <a:pPr marL="277813" lvl="1" indent="-277813" algn="just">
              <a:spcBef>
                <a:spcPts val="200"/>
              </a:spcBef>
              <a:spcAft>
                <a:spcPts val="300"/>
              </a:spcAft>
              <a:buClr>
                <a:srgbClr val="00B050"/>
              </a:buClr>
              <a:buSzPct val="155000"/>
              <a:buFont typeface="Wingdings" pitchFamily="2" charset="2"/>
              <a:buChar char="ü"/>
            </a:pPr>
            <a:r>
              <a:rPr lang="en-GB" dirty="0" smtClean="0">
                <a:latin typeface="Univers 45 Light" pitchFamily="2" charset="0"/>
              </a:rPr>
              <a:t>The </a:t>
            </a:r>
            <a:r>
              <a:rPr lang="en-GB" dirty="0">
                <a:latin typeface="Univers 45 Light" pitchFamily="2" charset="0"/>
              </a:rPr>
              <a:t>University Health, Safety and Environment (HSE) Office are well regarded </a:t>
            </a:r>
            <a:r>
              <a:rPr lang="en-GB" dirty="0" smtClean="0">
                <a:latin typeface="Univers 45 Light" pitchFamily="2" charset="0"/>
              </a:rPr>
              <a:t>by HODs and </a:t>
            </a:r>
            <a:r>
              <a:rPr lang="en-GB" dirty="0">
                <a:latin typeface="Univers 45 Light" pitchFamily="2" charset="0"/>
              </a:rPr>
              <a:t>provide practical and logical support to the Schools/Departments.</a:t>
            </a:r>
          </a:p>
          <a:p>
            <a:pPr algn="just"/>
            <a:r>
              <a:rPr lang="en-GB" dirty="0" smtClean="0">
                <a:latin typeface="Univers 45 Light" pitchFamily="2" charset="0"/>
              </a:rPr>
              <a:t>Key </a:t>
            </a:r>
            <a:r>
              <a:rPr lang="en-GB" dirty="0">
                <a:latin typeface="Univers 45 Light" pitchFamily="2" charset="0"/>
              </a:rPr>
              <a:t>findings</a:t>
            </a:r>
          </a:p>
          <a:p>
            <a:pPr algn="just">
              <a:lnSpc>
                <a:spcPct val="90000"/>
              </a:lnSpc>
              <a:spcAft>
                <a:spcPct val="50000"/>
              </a:spcAft>
              <a:buClr>
                <a:schemeClr val="accent1"/>
              </a:buClr>
              <a:buSzPct val="155000"/>
              <a:defRPr/>
            </a:pPr>
            <a:r>
              <a:rPr lang="en-GB" b="0" dirty="0">
                <a:solidFill>
                  <a:schemeClr val="tx1"/>
                </a:solidFill>
                <a:latin typeface="Univers 45 Light" pitchFamily="2" charset="0"/>
              </a:rPr>
              <a:t>We have summarised below the key </a:t>
            </a:r>
            <a:r>
              <a:rPr lang="en-GB" b="0" dirty="0" smtClean="0">
                <a:solidFill>
                  <a:schemeClr val="tx1"/>
                </a:solidFill>
                <a:latin typeface="Univers 45 Light" pitchFamily="2" charset="0"/>
              </a:rPr>
              <a:t>findings </a:t>
            </a:r>
            <a:r>
              <a:rPr lang="en-GB" b="0" dirty="0">
                <a:solidFill>
                  <a:schemeClr val="tx1"/>
                </a:solidFill>
                <a:latin typeface="Univers 45 Light" pitchFamily="2" charset="0"/>
              </a:rPr>
              <a:t>arising from this </a:t>
            </a:r>
            <a:r>
              <a:rPr lang="en-GB" b="0" dirty="0" smtClean="0">
                <a:solidFill>
                  <a:schemeClr val="tx1"/>
                </a:solidFill>
                <a:latin typeface="Univers 45 Light" pitchFamily="2" charset="0"/>
              </a:rPr>
              <a:t>audit.  </a:t>
            </a:r>
            <a:r>
              <a:rPr lang="en-GB" b="0" dirty="0">
                <a:solidFill>
                  <a:schemeClr val="tx1"/>
                </a:solidFill>
                <a:latin typeface="Univers 45 Light" pitchFamily="2" charset="0"/>
              </a:rPr>
              <a:t>Full details can be found in section three of this report and an implementation plan is included in Appendix C:</a:t>
            </a:r>
          </a:p>
          <a:p>
            <a:pPr lvl="3" algn="just">
              <a:spcBef>
                <a:spcPts val="200"/>
              </a:spcBef>
              <a:spcAft>
                <a:spcPts val="200"/>
              </a:spcAft>
              <a:buClr>
                <a:schemeClr val="accent4"/>
              </a:buClr>
              <a:buSzPct val="115000"/>
              <a:buFont typeface="Wingdings" pitchFamily="2" charset="2"/>
              <a:buChar char="§"/>
              <a:tabLst>
                <a:tab pos="200025" algn="l"/>
              </a:tabLst>
            </a:pPr>
            <a:r>
              <a:rPr lang="en-GB" b="1" dirty="0" smtClean="0">
                <a:solidFill>
                  <a:schemeClr val="tx1"/>
                </a:solidFill>
                <a:latin typeface="Univers 45 Light" pitchFamily="2" charset="0"/>
              </a:rPr>
              <a:t>Inconsistent implementation of the University COSHH Policy – </a:t>
            </a:r>
            <a:r>
              <a:rPr lang="en-GB" b="0" dirty="0" smtClean="0">
                <a:solidFill>
                  <a:schemeClr val="tx1"/>
                </a:solidFill>
                <a:latin typeface="Univers 45 Light" pitchFamily="2" charset="0"/>
              </a:rPr>
              <a:t>The audit has identified inconsistent </a:t>
            </a:r>
            <a:r>
              <a:rPr lang="en-GB" dirty="0">
                <a:latin typeface="Univers 45 Light" pitchFamily="2" charset="0"/>
              </a:rPr>
              <a:t>and incomplete implementation </a:t>
            </a:r>
            <a:r>
              <a:rPr lang="en-GB" b="0" dirty="0" smtClean="0">
                <a:solidFill>
                  <a:schemeClr val="tx1"/>
                </a:solidFill>
                <a:latin typeface="Univers 45 Light" pitchFamily="2" charset="0"/>
              </a:rPr>
              <a:t>of the University COSHH Policy by Schools/Departments. For example there are no “Nominated COSHH Assessors” </a:t>
            </a:r>
            <a:r>
              <a:rPr lang="en-GB" dirty="0">
                <a:latin typeface="Univers 45 Light" pitchFamily="2" charset="0"/>
              </a:rPr>
              <a:t>and we noted limited </a:t>
            </a:r>
            <a:r>
              <a:rPr lang="en-GB" b="0" dirty="0" smtClean="0">
                <a:solidFill>
                  <a:schemeClr val="tx1"/>
                </a:solidFill>
                <a:latin typeface="Univers 45 Light" pitchFamily="2" charset="0"/>
              </a:rPr>
              <a:t>completion of hazardous substances registers. In addition, mandatory COSHH training for laboratory technicians has not been implemented. We make a number of recommendations to help ensure internal controls are appropriately implemented. </a:t>
            </a:r>
            <a:endParaRPr lang="en-US" dirty="0">
              <a:latin typeface="Univers 45 Light" pitchFamily="2" charset="0"/>
            </a:endParaRPr>
          </a:p>
          <a:p>
            <a:pPr lvl="3" algn="just">
              <a:spcBef>
                <a:spcPts val="200"/>
              </a:spcBef>
              <a:spcAft>
                <a:spcPts val="200"/>
              </a:spcAft>
              <a:buClr>
                <a:schemeClr val="accent4"/>
              </a:buClr>
              <a:buSzPct val="115000"/>
              <a:buFont typeface="Wingdings" pitchFamily="2" charset="2"/>
              <a:buChar char="§"/>
              <a:tabLst>
                <a:tab pos="200025" algn="l"/>
              </a:tabLst>
            </a:pPr>
            <a:r>
              <a:rPr lang="en-GB" b="1" dirty="0" smtClean="0">
                <a:solidFill>
                  <a:schemeClr val="tx1"/>
                </a:solidFill>
                <a:latin typeface="Univers 45 Light" pitchFamily="2" charset="0"/>
              </a:rPr>
              <a:t>Inconsistent </a:t>
            </a:r>
            <a:r>
              <a:rPr lang="en-GB" b="1" dirty="0">
                <a:solidFill>
                  <a:schemeClr val="tx1"/>
                </a:solidFill>
                <a:latin typeface="Univers 45 Light" pitchFamily="2" charset="0"/>
              </a:rPr>
              <a:t>approach to COSHH Risk Assessment </a:t>
            </a:r>
            <a:r>
              <a:rPr lang="en-GB" b="0" dirty="0" smtClean="0">
                <a:solidFill>
                  <a:schemeClr val="tx1"/>
                </a:solidFill>
                <a:latin typeface="Univers 45 Light" pitchFamily="2" charset="0"/>
              </a:rPr>
              <a:t>– The risk assessment (RA) process is an important mechanism for the University to ensure measures necessary to prevent or adequately control exposure to harmful substances are implemented. The audit has identified gaps </a:t>
            </a:r>
            <a:r>
              <a:rPr lang="en-GB" b="0" dirty="0" smtClean="0">
                <a:latin typeface="Univers 45 Light" pitchFamily="2" charset="0"/>
              </a:rPr>
              <a:t>in the implementation of this </a:t>
            </a:r>
            <a:r>
              <a:rPr lang="en-GB" b="0" dirty="0" smtClean="0">
                <a:solidFill>
                  <a:schemeClr val="tx1"/>
                </a:solidFill>
                <a:latin typeface="Univers 45 Light" pitchFamily="2" charset="0"/>
              </a:rPr>
              <a:t>process, such as templates being used which are inconsistent with </a:t>
            </a:r>
            <a:r>
              <a:rPr lang="en-GB" dirty="0" smtClean="0">
                <a:latin typeface="Univers 45 Light" pitchFamily="2" charset="0"/>
              </a:rPr>
              <a:t>the </a:t>
            </a:r>
            <a:r>
              <a:rPr lang="en-GB" b="0" dirty="0" smtClean="0">
                <a:solidFill>
                  <a:schemeClr val="tx1"/>
                </a:solidFill>
                <a:latin typeface="Univers 45 Light" pitchFamily="2" charset="0"/>
              </a:rPr>
              <a:t>University COSHH risk assessment template, missing technical information and incomplete reviews. It is </a:t>
            </a:r>
            <a:r>
              <a:rPr lang="en-GB" b="0" dirty="0" smtClean="0">
                <a:latin typeface="Univers 45 Light" pitchFamily="2" charset="0"/>
              </a:rPr>
              <a:t>understood some academic projects can continue for more than one year which highlights the importance of audit to ensure controls remain relevant and effective. We recommend the University’s COSHH risk assessment template is updated to ensure assessments are suitable and sufficient and therefore r</a:t>
            </a:r>
            <a:r>
              <a:rPr lang="en-GB" dirty="0" smtClean="0">
                <a:latin typeface="Univers 45 Light" pitchFamily="2" charset="0"/>
              </a:rPr>
              <a:t>educe risk of non-compliance with legislation. </a:t>
            </a:r>
            <a:endParaRPr lang="en-US" dirty="0">
              <a:latin typeface="Univers 45 Light" pitchFamily="2" charset="0"/>
            </a:endParaRPr>
          </a:p>
          <a:p>
            <a:pPr lvl="3" algn="just">
              <a:spcBef>
                <a:spcPts val="200"/>
              </a:spcBef>
              <a:spcAft>
                <a:spcPts val="200"/>
              </a:spcAft>
              <a:buClr>
                <a:schemeClr val="accent4"/>
              </a:buClr>
              <a:buSzPct val="115000"/>
              <a:buFont typeface="Wingdings" pitchFamily="2" charset="2"/>
              <a:buChar char="§"/>
              <a:tabLst>
                <a:tab pos="200025" algn="l"/>
              </a:tabLst>
            </a:pPr>
            <a:r>
              <a:rPr lang="en-GB" b="1" dirty="0" smtClean="0">
                <a:solidFill>
                  <a:schemeClr val="tx1"/>
                </a:solidFill>
                <a:latin typeface="Univers 45 Light" pitchFamily="2" charset="0"/>
              </a:rPr>
              <a:t>Opportunity to improve the robustness of the examination and testing regime for Local Exhaust Ventilation (LEV) plant – </a:t>
            </a:r>
            <a:r>
              <a:rPr lang="en-GB" b="0" dirty="0" smtClean="0">
                <a:solidFill>
                  <a:schemeClr val="tx1"/>
                </a:solidFill>
                <a:latin typeface="Univers 45 Light" pitchFamily="2" charset="0"/>
              </a:rPr>
              <a:t>The LEV system is an important engineering control system used widely by Schools/Departments to reduce exposures to airborne contaminants. The audit has identified gaps in existing procedures which should be in place to ensure the units are operational and pass statutory examination and testing. A number of units were found to have failed testing </a:t>
            </a:r>
            <a:r>
              <a:rPr lang="en-GB" dirty="0" smtClean="0">
                <a:latin typeface="Univers 45 Light" pitchFamily="2" charset="0"/>
              </a:rPr>
              <a:t>though</a:t>
            </a:r>
            <a:r>
              <a:rPr lang="en-GB" b="0" dirty="0" smtClean="0">
                <a:solidFill>
                  <a:schemeClr val="tx1"/>
                </a:solidFill>
                <a:latin typeface="Univers 45 Light" pitchFamily="2" charset="0"/>
              </a:rPr>
              <a:t> were still operational. In general there is a lack of clarity and understanding about the roles and responsibilities of Facilities Management and the Schools/Departments regarding the LEV plant. </a:t>
            </a:r>
            <a:r>
              <a:rPr lang="en-GB" dirty="0" smtClean="0">
                <a:latin typeface="Univers 45 Light" pitchFamily="2" charset="0"/>
              </a:rPr>
              <a:t>Failure </a:t>
            </a:r>
            <a:r>
              <a:rPr lang="en-GB" dirty="0">
                <a:latin typeface="Univers 45 Light" pitchFamily="2" charset="0"/>
              </a:rPr>
              <a:t>to maintain safety equipment in accordance with internal controls and legal requirements could weaken senior management’s ability to defend enforcement action or civil claims should this be raised against the University.</a:t>
            </a:r>
          </a:p>
          <a:p>
            <a:pPr algn="just"/>
            <a:endParaRPr lang="en-GB" dirty="0" smtClean="0">
              <a:latin typeface="Univers 45 Light" pitchFamily="2" charset="0"/>
            </a:endParaRPr>
          </a:p>
          <a:p>
            <a:pPr algn="just"/>
            <a:endParaRPr lang="en-GB" dirty="0">
              <a:latin typeface="Univers 45 Light" pitchFamily="2" charset="0"/>
            </a:endParaRPr>
          </a:p>
          <a:p>
            <a:pPr algn="just"/>
            <a:endParaRPr lang="en-GB" dirty="0">
              <a:solidFill>
                <a:schemeClr val="tx1"/>
              </a:solidFill>
              <a:latin typeface="Univers 45 Light" pitchFamily="2" charset="0"/>
            </a:endParaRPr>
          </a:p>
          <a:p>
            <a:pPr lvl="2" algn="just">
              <a:spcBef>
                <a:spcPts val="0"/>
              </a:spcBef>
              <a:spcAft>
                <a:spcPts val="600"/>
              </a:spcAft>
              <a:buNone/>
            </a:pPr>
            <a:endParaRPr lang="en-GB" dirty="0">
              <a:latin typeface="Univers 45 Light"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Univers 45 Light" pitchFamily="2" charset="0"/>
              </a:rPr>
              <a:t>1. Executive summary (continued)</a:t>
            </a:r>
            <a:endParaRPr lang="en-GB" dirty="0">
              <a:latin typeface="Univers 45 Light" pitchFamily="2" charset="0"/>
            </a:endParaRPr>
          </a:p>
        </p:txBody>
      </p:sp>
      <p:sp>
        <p:nvSpPr>
          <p:cNvPr id="9" name="Text Placeholder 8"/>
          <p:cNvSpPr>
            <a:spLocks noGrp="1"/>
          </p:cNvSpPr>
          <p:nvPr>
            <p:ph type="body" sz="quarter" idx="10"/>
          </p:nvPr>
        </p:nvSpPr>
        <p:spPr>
          <a:xfrm>
            <a:off x="272480" y="1124744"/>
            <a:ext cx="9361040" cy="5040560"/>
          </a:xfrm>
        </p:spPr>
        <p:txBody>
          <a:bodyPr>
            <a:noAutofit/>
          </a:bodyPr>
          <a:lstStyle/>
          <a:p>
            <a:r>
              <a:rPr lang="en-GB" dirty="0">
                <a:latin typeface="Univers 45 Light" pitchFamily="2" charset="0"/>
              </a:rPr>
              <a:t>Key </a:t>
            </a:r>
            <a:r>
              <a:rPr lang="en-GB" dirty="0" smtClean="0">
                <a:latin typeface="Univers 45 Light" pitchFamily="2" charset="0"/>
              </a:rPr>
              <a:t>findings (continued)</a:t>
            </a:r>
            <a:endParaRPr lang="en-GB" dirty="0">
              <a:latin typeface="Univers 45 Light" pitchFamily="2" charset="0"/>
            </a:endParaRPr>
          </a:p>
          <a:p>
            <a:pPr lvl="3" algn="just">
              <a:spcBef>
                <a:spcPts val="200"/>
              </a:spcBef>
              <a:spcAft>
                <a:spcPts val="200"/>
              </a:spcAft>
              <a:buClr>
                <a:schemeClr val="accent4"/>
              </a:buClr>
              <a:buSzPct val="115000"/>
              <a:buFont typeface="Wingdings" pitchFamily="2" charset="2"/>
              <a:buChar char="§"/>
              <a:tabLst>
                <a:tab pos="200025" algn="l"/>
              </a:tabLst>
            </a:pPr>
            <a:endParaRPr lang="en-GB" b="1" dirty="0" smtClean="0">
              <a:solidFill>
                <a:schemeClr val="tx1"/>
              </a:solidFill>
              <a:latin typeface="Univers 45 Light" pitchFamily="2" charset="0"/>
            </a:endParaRPr>
          </a:p>
          <a:p>
            <a:pPr lvl="3" algn="just">
              <a:spcBef>
                <a:spcPts val="200"/>
              </a:spcBef>
              <a:spcAft>
                <a:spcPts val="200"/>
              </a:spcAft>
              <a:buClr>
                <a:schemeClr val="accent4"/>
              </a:buClr>
              <a:buSzPct val="115000"/>
              <a:buFont typeface="Wingdings" pitchFamily="2" charset="2"/>
              <a:buChar char="§"/>
              <a:tabLst>
                <a:tab pos="200025" algn="l"/>
              </a:tabLst>
            </a:pPr>
            <a:r>
              <a:rPr lang="en-GB" b="1" dirty="0" smtClean="0">
                <a:solidFill>
                  <a:schemeClr val="tx1"/>
                </a:solidFill>
                <a:latin typeface="Univers 45 Light" pitchFamily="2" charset="0"/>
              </a:rPr>
              <a:t>Manual </a:t>
            </a:r>
            <a:r>
              <a:rPr lang="en-GB" b="1" dirty="0">
                <a:solidFill>
                  <a:schemeClr val="tx1"/>
                </a:solidFill>
                <a:latin typeface="Univers 45 Light" pitchFamily="2" charset="0"/>
              </a:rPr>
              <a:t>Handling of solvent barrels in the Department of Chemistry </a:t>
            </a:r>
            <a:r>
              <a:rPr lang="en-GB" b="1" dirty="0" smtClean="0">
                <a:solidFill>
                  <a:schemeClr val="tx1"/>
                </a:solidFill>
                <a:latin typeface="Univers 45 Light" pitchFamily="2" charset="0"/>
              </a:rPr>
              <a:t>storage facility </a:t>
            </a:r>
            <a:r>
              <a:rPr lang="en-GB" dirty="0" smtClean="0">
                <a:solidFill>
                  <a:schemeClr val="tx1"/>
                </a:solidFill>
                <a:latin typeface="Univers 45 Light" pitchFamily="2" charset="0"/>
              </a:rPr>
              <a:t>- </a:t>
            </a:r>
            <a:r>
              <a:rPr lang="en-GB" b="0" dirty="0">
                <a:solidFill>
                  <a:schemeClr val="tx1"/>
                </a:solidFill>
                <a:latin typeface="Univers 45 Light" pitchFamily="2" charset="0"/>
              </a:rPr>
              <a:t>In addition to managing chemical hazards, </a:t>
            </a:r>
            <a:r>
              <a:rPr lang="en-GB" b="0" dirty="0" smtClean="0">
                <a:solidFill>
                  <a:schemeClr val="tx1"/>
                </a:solidFill>
                <a:latin typeface="Univers 45 Light" pitchFamily="2" charset="0"/>
              </a:rPr>
              <a:t>the University must also consider subsidiary hazards such as manual handling which arise from the storage of substances. During the audit we identified how current storage arrangements require 200L barrels of solvent to be handled and manoeuvred which presented a risk of strain injury to the member of staff. We recommend that alternative equipment and storage options are considered, to potentially reduce the risk to the lowest level.</a:t>
            </a:r>
            <a:endParaRPr lang="en-GB" dirty="0">
              <a:latin typeface="Univers 45 Light" pitchFamily="2" charset="0"/>
            </a:endParaRPr>
          </a:p>
          <a:p>
            <a:pPr lvl="3" algn="just">
              <a:spcBef>
                <a:spcPts val="200"/>
              </a:spcBef>
              <a:spcAft>
                <a:spcPts val="200"/>
              </a:spcAft>
              <a:buClr>
                <a:schemeClr val="accent4"/>
              </a:buClr>
              <a:buSzPct val="115000"/>
              <a:buFont typeface="Wingdings" pitchFamily="2" charset="2"/>
              <a:buChar char="§"/>
              <a:tabLst>
                <a:tab pos="200025" algn="l"/>
              </a:tabLst>
            </a:pPr>
            <a:r>
              <a:rPr lang="en-GB" b="1" dirty="0" smtClean="0">
                <a:solidFill>
                  <a:schemeClr val="tx1"/>
                </a:solidFill>
                <a:latin typeface="Univers 45 Light" pitchFamily="2" charset="0"/>
              </a:rPr>
              <a:t>Inadequate </a:t>
            </a:r>
            <a:r>
              <a:rPr lang="en-GB" b="1" dirty="0">
                <a:solidFill>
                  <a:schemeClr val="tx1"/>
                </a:solidFill>
                <a:latin typeface="Univers 45 Light" pitchFamily="2" charset="0"/>
              </a:rPr>
              <a:t>labelling of decanted chemical substances </a:t>
            </a:r>
            <a:r>
              <a:rPr lang="en-GB" b="0" dirty="0" smtClean="0">
                <a:solidFill>
                  <a:schemeClr val="tx1"/>
                </a:solidFill>
                <a:latin typeface="Univers 45 Light" pitchFamily="2" charset="0"/>
              </a:rPr>
              <a:t>– Our audit identified how substances are decanted down from bulk containers into small bottles for use in laboratories and by the Domestic Services department. A number of bottles were not clearly marked and labelled with manufacturers instructions for use. This presents a risk of the contents being mistaken for potentially less hazardous substances. We recommend guidance is issued to all Schools/Departments to improve the labelling protocol</a:t>
            </a:r>
            <a:r>
              <a:rPr lang="en-GB" dirty="0">
                <a:latin typeface="Univers 45 Light" pitchFamily="2" charset="0"/>
              </a:rPr>
              <a:t> </a:t>
            </a:r>
            <a:r>
              <a:rPr lang="en-GB" dirty="0" smtClean="0">
                <a:latin typeface="Univers 45 Light" pitchFamily="2" charset="0"/>
              </a:rPr>
              <a:t>and reduce the risk of using unknown substances.</a:t>
            </a:r>
            <a:endParaRPr lang="en-US" dirty="0">
              <a:latin typeface="Univers 45 Light" pitchFamily="2" charset="0"/>
            </a:endParaRPr>
          </a:p>
          <a:p>
            <a:pPr lvl="3" algn="just">
              <a:spcBef>
                <a:spcPts val="200"/>
              </a:spcBef>
              <a:spcAft>
                <a:spcPts val="200"/>
              </a:spcAft>
              <a:buClr>
                <a:schemeClr val="accent4"/>
              </a:buClr>
              <a:buSzPct val="115000"/>
              <a:buFont typeface="Wingdings" pitchFamily="2" charset="2"/>
              <a:buChar char="§"/>
              <a:tabLst>
                <a:tab pos="200025" algn="l"/>
              </a:tabLst>
            </a:pPr>
            <a:r>
              <a:rPr lang="en-GB" b="1" dirty="0" smtClean="0">
                <a:solidFill>
                  <a:schemeClr val="tx1"/>
                </a:solidFill>
                <a:latin typeface="Univers 45 Light" pitchFamily="2" charset="0"/>
              </a:rPr>
              <a:t>Inconsistent use of </a:t>
            </a:r>
            <a:r>
              <a:rPr lang="en-GB" b="1" dirty="0">
                <a:solidFill>
                  <a:schemeClr val="tx1"/>
                </a:solidFill>
                <a:latin typeface="Univers 45 Light" pitchFamily="2" charset="0"/>
              </a:rPr>
              <a:t>Personal Protection Equipment (PPE) </a:t>
            </a:r>
            <a:r>
              <a:rPr lang="en-GB" b="0" dirty="0">
                <a:solidFill>
                  <a:schemeClr val="tx1"/>
                </a:solidFill>
                <a:latin typeface="Univers 45 Light" pitchFamily="2" charset="0"/>
              </a:rPr>
              <a:t>- </a:t>
            </a:r>
            <a:r>
              <a:rPr lang="en-GB" b="0" dirty="0" smtClean="0">
                <a:solidFill>
                  <a:schemeClr val="tx1"/>
                </a:solidFill>
                <a:latin typeface="Univers 45 Light" pitchFamily="2" charset="0"/>
              </a:rPr>
              <a:t>PPE </a:t>
            </a:r>
            <a:r>
              <a:rPr lang="en-GB" b="0" dirty="0">
                <a:solidFill>
                  <a:schemeClr val="tx1"/>
                </a:solidFill>
                <a:latin typeface="Univers 45 Light" pitchFamily="2" charset="0"/>
              </a:rPr>
              <a:t>is provided as an additional measure to all other controls to reduce exposure to hazardous materials. During our </a:t>
            </a:r>
            <a:r>
              <a:rPr lang="en-GB" b="0" dirty="0" smtClean="0">
                <a:solidFill>
                  <a:schemeClr val="tx1"/>
                </a:solidFill>
                <a:latin typeface="Univers 45 Light" pitchFamily="2" charset="0"/>
              </a:rPr>
              <a:t>audit </a:t>
            </a:r>
            <a:r>
              <a:rPr lang="en-GB" b="0" dirty="0">
                <a:solidFill>
                  <a:schemeClr val="tx1"/>
                </a:solidFill>
                <a:latin typeface="Univers 45 Light" pitchFamily="2" charset="0"/>
              </a:rPr>
              <a:t>we observed instances where PPE was not worn despite being mandatory in the areas </a:t>
            </a:r>
            <a:r>
              <a:rPr lang="en-GB" b="0" dirty="0" smtClean="0">
                <a:solidFill>
                  <a:schemeClr val="tx1"/>
                </a:solidFill>
                <a:latin typeface="Univers 45 Light" pitchFamily="2" charset="0"/>
              </a:rPr>
              <a:t>sampled. We also identified an inconsistent approach towards the dress code for work in laboratories. We recommend </a:t>
            </a:r>
            <a:r>
              <a:rPr lang="en-GB" dirty="0">
                <a:latin typeface="Univers 45 Light" pitchFamily="2" charset="0"/>
              </a:rPr>
              <a:t>the </a:t>
            </a:r>
            <a:r>
              <a:rPr lang="en-GB" dirty="0" smtClean="0">
                <a:latin typeface="Univers 45 Light" pitchFamily="2" charset="0"/>
              </a:rPr>
              <a:t>PPE guidance is reviewed and the use </a:t>
            </a:r>
            <a:r>
              <a:rPr lang="en-GB" b="0" dirty="0" smtClean="0">
                <a:solidFill>
                  <a:schemeClr val="tx1"/>
                </a:solidFill>
                <a:latin typeface="Univers 45 Light" pitchFamily="2" charset="0"/>
              </a:rPr>
              <a:t>of PPE monitored. </a:t>
            </a:r>
          </a:p>
          <a:p>
            <a:pPr lvl="3" algn="just">
              <a:spcBef>
                <a:spcPts val="200"/>
              </a:spcBef>
              <a:spcAft>
                <a:spcPts val="200"/>
              </a:spcAft>
              <a:buClr>
                <a:schemeClr val="accent4"/>
              </a:buClr>
              <a:buSzPct val="115000"/>
              <a:buFont typeface="Wingdings" pitchFamily="2" charset="2"/>
              <a:buChar char="§"/>
              <a:tabLst>
                <a:tab pos="200025" algn="l"/>
              </a:tabLst>
            </a:pPr>
            <a:endParaRPr lang="en-GB" dirty="0">
              <a:latin typeface="Univers 45 Light" pitchFamily="2" charset="0"/>
            </a:endParaRPr>
          </a:p>
          <a:p>
            <a:pPr lvl="3" algn="just">
              <a:spcBef>
                <a:spcPts val="200"/>
              </a:spcBef>
              <a:spcAft>
                <a:spcPts val="200"/>
              </a:spcAft>
              <a:buClr>
                <a:schemeClr val="accent4"/>
              </a:buClr>
              <a:buSzPct val="115000"/>
              <a:buFont typeface="Wingdings" pitchFamily="2" charset="2"/>
              <a:buChar char="§"/>
              <a:tabLst>
                <a:tab pos="200025" algn="l"/>
              </a:tabLst>
            </a:pPr>
            <a:endParaRPr lang="en-GB" b="0" dirty="0" smtClean="0">
              <a:solidFill>
                <a:schemeClr val="tx1"/>
              </a:solidFill>
              <a:latin typeface="Univers 45 Light" pitchFamily="2" charset="0"/>
            </a:endParaRPr>
          </a:p>
          <a:p>
            <a:pPr lvl="3" algn="just">
              <a:spcBef>
                <a:spcPts val="200"/>
              </a:spcBef>
              <a:spcAft>
                <a:spcPts val="200"/>
              </a:spcAft>
              <a:buClr>
                <a:schemeClr val="accent4"/>
              </a:buClr>
              <a:buSzPct val="115000"/>
              <a:buNone/>
              <a:tabLst>
                <a:tab pos="200025" algn="l"/>
              </a:tabLst>
            </a:pPr>
            <a:endParaRPr lang="en-GB" b="0" dirty="0">
              <a:solidFill>
                <a:schemeClr val="tx1"/>
              </a:solidFill>
              <a:latin typeface="Univers 45 Light" pitchFamily="2" charset="0"/>
            </a:endParaRPr>
          </a:p>
          <a:p>
            <a:endParaRPr lang="en-US" b="0" dirty="0">
              <a:solidFill>
                <a:schemeClr val="tx1"/>
              </a:solidFill>
              <a:latin typeface="Univers 45 Light" pitchFamily="2" charset="0"/>
            </a:endParaRPr>
          </a:p>
          <a:p>
            <a:pPr algn="just"/>
            <a:endParaRPr lang="en-GB" dirty="0" smtClean="0">
              <a:latin typeface="Univers 45 Light" pitchFamily="2" charset="0"/>
            </a:endParaRPr>
          </a:p>
          <a:p>
            <a:pPr algn="just"/>
            <a:endParaRPr lang="en-GB" dirty="0">
              <a:latin typeface="Univers 45 Light" pitchFamily="2" charset="0"/>
            </a:endParaRPr>
          </a:p>
          <a:p>
            <a:pPr algn="just"/>
            <a:endParaRPr lang="en-GB" dirty="0">
              <a:solidFill>
                <a:schemeClr val="tx1"/>
              </a:solidFill>
              <a:latin typeface="Univers 45 Light" pitchFamily="2" charset="0"/>
            </a:endParaRPr>
          </a:p>
          <a:p>
            <a:pPr lvl="2" algn="just">
              <a:spcBef>
                <a:spcPts val="0"/>
              </a:spcBef>
              <a:spcAft>
                <a:spcPts val="600"/>
              </a:spcAft>
              <a:buNone/>
            </a:pPr>
            <a:endParaRPr lang="en-GB" dirty="0">
              <a:latin typeface="Univers 45 Light"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Univers 45 Light" pitchFamily="2" charset="0"/>
              </a:rPr>
              <a:t>2. Introduction</a:t>
            </a:r>
            <a:endParaRPr lang="en-GB" dirty="0">
              <a:solidFill>
                <a:srgbClr val="FF0000"/>
              </a:solidFill>
              <a:latin typeface="Univers 45 Light" pitchFamily="2" charset="0"/>
            </a:endParaRPr>
          </a:p>
        </p:txBody>
      </p:sp>
      <p:sp>
        <p:nvSpPr>
          <p:cNvPr id="9" name="Text Placeholder 8"/>
          <p:cNvSpPr>
            <a:spLocks noGrp="1"/>
          </p:cNvSpPr>
          <p:nvPr>
            <p:ph type="body" sz="quarter" idx="10"/>
          </p:nvPr>
        </p:nvSpPr>
        <p:spPr>
          <a:xfrm>
            <a:off x="272480" y="1124744"/>
            <a:ext cx="9433048" cy="5112568"/>
          </a:xfrm>
        </p:spPr>
        <p:txBody>
          <a:bodyPr>
            <a:noAutofit/>
          </a:bodyPr>
          <a:lstStyle/>
          <a:p>
            <a:r>
              <a:rPr lang="en-GB" dirty="0" smtClean="0">
                <a:latin typeface="Univers 45 Light" pitchFamily="2" charset="0"/>
              </a:rPr>
              <a:t>Background to this audit </a:t>
            </a:r>
          </a:p>
          <a:p>
            <a:pPr lvl="1" algn="just"/>
            <a:r>
              <a:rPr lang="en-GB" dirty="0">
                <a:latin typeface="Univers 45 Light" pitchFamily="2" charset="0"/>
              </a:rPr>
              <a:t>The overall aim of this </a:t>
            </a:r>
            <a:r>
              <a:rPr lang="en-GB" dirty="0" smtClean="0">
                <a:latin typeface="Univers 45 Light" pitchFamily="2" charset="0"/>
              </a:rPr>
              <a:t>audit </a:t>
            </a:r>
            <a:r>
              <a:rPr lang="en-GB" dirty="0">
                <a:latin typeface="Univers 45 Light" pitchFamily="2" charset="0"/>
              </a:rPr>
              <a:t>has been to advise the Audit </a:t>
            </a:r>
            <a:r>
              <a:rPr lang="en-GB" dirty="0" smtClean="0">
                <a:latin typeface="Univers 45 Light" pitchFamily="2" charset="0"/>
              </a:rPr>
              <a:t>Committee </a:t>
            </a:r>
            <a:r>
              <a:rPr lang="en-GB" dirty="0">
                <a:latin typeface="Univers 45 Light" pitchFamily="2" charset="0"/>
              </a:rPr>
              <a:t>and University Health, Safety and Environment Office, if appropriate and effective measures are in place for the Control of Substances Hazardous to Health (COSHH) to ensure compliance with the University COSHH policy and relevant legislation. </a:t>
            </a:r>
          </a:p>
          <a:p>
            <a:pPr algn="just">
              <a:spcAft>
                <a:spcPct val="50000"/>
              </a:spcAft>
              <a:buClr>
                <a:schemeClr val="accent1"/>
              </a:buClr>
              <a:buSzPct val="155000"/>
              <a:defRPr/>
            </a:pPr>
            <a:r>
              <a:rPr lang="en-GB" b="0" dirty="0">
                <a:solidFill>
                  <a:schemeClr val="tx1"/>
                </a:solidFill>
                <a:latin typeface="Univers 45 Light" pitchFamily="2" charset="0"/>
              </a:rPr>
              <a:t>The </a:t>
            </a:r>
            <a:r>
              <a:rPr lang="en-GB" b="0" dirty="0" smtClean="0">
                <a:solidFill>
                  <a:schemeClr val="tx1"/>
                </a:solidFill>
                <a:latin typeface="Univers 45 Light" pitchFamily="2" charset="0"/>
              </a:rPr>
              <a:t>audit </a:t>
            </a:r>
            <a:r>
              <a:rPr lang="en-GB" b="0" dirty="0">
                <a:solidFill>
                  <a:schemeClr val="tx1"/>
                </a:solidFill>
                <a:latin typeface="Univers 45 Light" pitchFamily="2" charset="0"/>
              </a:rPr>
              <a:t>focused on the COSHH management arrangements within four </a:t>
            </a:r>
            <a:r>
              <a:rPr lang="en-GB" b="0" dirty="0" smtClean="0">
                <a:solidFill>
                  <a:schemeClr val="tx1"/>
                </a:solidFill>
                <a:latin typeface="Univers 45 Light" pitchFamily="2" charset="0"/>
              </a:rPr>
              <a:t>Schools/Departments. These were chosen in consultation with the University HSE Office because of their significant use of hazardous substances.</a:t>
            </a:r>
            <a:endParaRPr lang="en-GB" b="0" dirty="0">
              <a:solidFill>
                <a:schemeClr val="tx1"/>
              </a:solidFill>
              <a:latin typeface="Univers 45 Light" pitchFamily="2" charset="0"/>
            </a:endParaRPr>
          </a:p>
          <a:p>
            <a:pPr marL="406400" lvl="3" indent="-228600" algn="just">
              <a:spcBef>
                <a:spcPts val="200"/>
              </a:spcBef>
              <a:spcAft>
                <a:spcPts val="200"/>
              </a:spcAft>
              <a:buClr>
                <a:srgbClr val="00338D"/>
              </a:buClr>
              <a:buSzPct val="100000"/>
              <a:buFont typeface="+mj-lt"/>
              <a:buAutoNum type="arabicPeriod"/>
              <a:defRPr/>
            </a:pPr>
            <a:r>
              <a:rPr lang="en-GB" dirty="0">
                <a:latin typeface="Univers 45 Light" pitchFamily="2" charset="0"/>
              </a:rPr>
              <a:t>Wolfson School of Mechanical and Manufacturing </a:t>
            </a:r>
            <a:r>
              <a:rPr lang="en-GB" dirty="0" smtClean="0">
                <a:latin typeface="Univers 45 Light" pitchFamily="2" charset="0"/>
              </a:rPr>
              <a:t>Engineering;</a:t>
            </a:r>
            <a:endParaRPr lang="en-GB" dirty="0">
              <a:latin typeface="Univers 45 Light" pitchFamily="2" charset="0"/>
            </a:endParaRPr>
          </a:p>
          <a:p>
            <a:pPr marL="406400" lvl="3" indent="-228600" algn="just">
              <a:spcBef>
                <a:spcPts val="200"/>
              </a:spcBef>
              <a:spcAft>
                <a:spcPts val="200"/>
              </a:spcAft>
              <a:buClr>
                <a:srgbClr val="00338D"/>
              </a:buClr>
              <a:buSzPct val="100000"/>
              <a:buFont typeface="+mj-lt"/>
              <a:buAutoNum type="arabicPeriod"/>
              <a:defRPr/>
            </a:pPr>
            <a:r>
              <a:rPr lang="en-GB" dirty="0">
                <a:latin typeface="Univers 45 Light" pitchFamily="2" charset="0"/>
              </a:rPr>
              <a:t>Department of </a:t>
            </a:r>
            <a:r>
              <a:rPr lang="en-GB" dirty="0" smtClean="0">
                <a:latin typeface="Univers 45 Light" pitchFamily="2" charset="0"/>
              </a:rPr>
              <a:t>Chemistry;</a:t>
            </a:r>
            <a:endParaRPr lang="en-GB" dirty="0">
              <a:latin typeface="Univers 45 Light" pitchFamily="2" charset="0"/>
            </a:endParaRPr>
          </a:p>
          <a:p>
            <a:pPr marL="406400" lvl="3" indent="-228600" algn="just">
              <a:spcBef>
                <a:spcPts val="200"/>
              </a:spcBef>
              <a:spcAft>
                <a:spcPts val="200"/>
              </a:spcAft>
              <a:buClr>
                <a:srgbClr val="00338D"/>
              </a:buClr>
              <a:buSzPct val="100000"/>
              <a:buFont typeface="+mj-lt"/>
              <a:buAutoNum type="arabicPeriod"/>
              <a:defRPr/>
            </a:pPr>
            <a:r>
              <a:rPr lang="en-GB" dirty="0">
                <a:latin typeface="Univers 45 Light" pitchFamily="2" charset="0"/>
              </a:rPr>
              <a:t>Department of </a:t>
            </a:r>
            <a:r>
              <a:rPr lang="en-GB" dirty="0" smtClean="0">
                <a:latin typeface="Univers 45 Light" pitchFamily="2" charset="0"/>
              </a:rPr>
              <a:t>Materials; and</a:t>
            </a:r>
            <a:endParaRPr lang="en-GB" dirty="0">
              <a:latin typeface="Univers 45 Light" pitchFamily="2" charset="0"/>
            </a:endParaRPr>
          </a:p>
          <a:p>
            <a:pPr marL="406400" lvl="3" indent="-228600" algn="just">
              <a:spcBef>
                <a:spcPts val="200"/>
              </a:spcBef>
              <a:spcAft>
                <a:spcPts val="200"/>
              </a:spcAft>
              <a:buClr>
                <a:srgbClr val="00338D"/>
              </a:buClr>
              <a:buSzPct val="100000"/>
              <a:buFont typeface="+mj-lt"/>
              <a:buAutoNum type="arabicPeriod"/>
              <a:defRPr/>
            </a:pPr>
            <a:r>
              <a:rPr lang="en-GB" dirty="0">
                <a:latin typeface="Univers 45 Light" pitchFamily="2" charset="0"/>
              </a:rPr>
              <a:t>Domestic Services </a:t>
            </a:r>
            <a:r>
              <a:rPr lang="en-GB" dirty="0" smtClean="0">
                <a:latin typeface="Univers 45 Light" pitchFamily="2" charset="0"/>
              </a:rPr>
              <a:t>Department </a:t>
            </a:r>
            <a:r>
              <a:rPr lang="en-GB" dirty="0">
                <a:latin typeface="Univers 45 Light" pitchFamily="2" charset="0"/>
              </a:rPr>
              <a:t>(within the Facilities Management Department)</a:t>
            </a:r>
          </a:p>
          <a:p>
            <a:pPr lvl="1" algn="just"/>
            <a:r>
              <a:rPr lang="en-GB" dirty="0">
                <a:latin typeface="Univers 45 Light" pitchFamily="2" charset="0"/>
              </a:rPr>
              <a:t>The </a:t>
            </a:r>
            <a:r>
              <a:rPr lang="en-GB" dirty="0" smtClean="0">
                <a:latin typeface="Univers 45 Light" pitchFamily="2" charset="0"/>
              </a:rPr>
              <a:t>audit </a:t>
            </a:r>
            <a:r>
              <a:rPr lang="en-GB" dirty="0">
                <a:latin typeface="Univers 45 Light" pitchFamily="2" charset="0"/>
              </a:rPr>
              <a:t>considered the following areas:</a:t>
            </a:r>
          </a:p>
          <a:p>
            <a:pPr lvl="3" algn="just">
              <a:spcBef>
                <a:spcPts val="200"/>
              </a:spcBef>
              <a:spcAft>
                <a:spcPts val="200"/>
              </a:spcAft>
              <a:buClr>
                <a:schemeClr val="accent4"/>
              </a:buClr>
              <a:buSzPct val="115000"/>
              <a:buFont typeface="Wingdings" pitchFamily="2" charset="2"/>
              <a:buChar char="§"/>
              <a:tabLst>
                <a:tab pos="200025" algn="l"/>
              </a:tabLst>
            </a:pPr>
            <a:r>
              <a:rPr lang="en-GB" dirty="0">
                <a:latin typeface="Univers 45 Light" pitchFamily="2" charset="0"/>
              </a:rPr>
              <a:t>Level of overall compliance with the </a:t>
            </a:r>
            <a:r>
              <a:rPr lang="en-GB" dirty="0" smtClean="0">
                <a:latin typeface="Univers 45 Light" pitchFamily="2" charset="0"/>
              </a:rPr>
              <a:t>University COSHH </a:t>
            </a:r>
            <a:r>
              <a:rPr lang="en-GB" dirty="0">
                <a:latin typeface="Univers 45 Light" pitchFamily="2" charset="0"/>
              </a:rPr>
              <a:t>policy </a:t>
            </a:r>
            <a:r>
              <a:rPr lang="en-GB" dirty="0" smtClean="0">
                <a:latin typeface="Univers 45 Light" pitchFamily="2" charset="0"/>
              </a:rPr>
              <a:t>;</a:t>
            </a:r>
            <a:endParaRPr lang="en-GB" dirty="0">
              <a:latin typeface="Univers 45 Light" pitchFamily="2" charset="0"/>
            </a:endParaRPr>
          </a:p>
          <a:p>
            <a:pPr lvl="3" algn="just">
              <a:spcBef>
                <a:spcPts val="200"/>
              </a:spcBef>
              <a:spcAft>
                <a:spcPts val="200"/>
              </a:spcAft>
              <a:buClr>
                <a:schemeClr val="accent4"/>
              </a:buClr>
              <a:buSzPct val="115000"/>
              <a:buFont typeface="Wingdings" pitchFamily="2" charset="2"/>
              <a:buChar char="§"/>
              <a:tabLst>
                <a:tab pos="200025" algn="l"/>
              </a:tabLst>
            </a:pPr>
            <a:r>
              <a:rPr lang="en-GB" dirty="0">
                <a:latin typeface="Univers 45 Light" pitchFamily="2" charset="0"/>
              </a:rPr>
              <a:t>Effectiveness and appropriateness of the policy against existing COSHH related </a:t>
            </a:r>
            <a:r>
              <a:rPr lang="en-GB" dirty="0" smtClean="0">
                <a:latin typeface="Univers 45 Light" pitchFamily="2" charset="0"/>
              </a:rPr>
              <a:t>activities;</a:t>
            </a:r>
            <a:endParaRPr lang="en-GB" dirty="0">
              <a:latin typeface="Univers 45 Light" pitchFamily="2" charset="0"/>
            </a:endParaRPr>
          </a:p>
          <a:p>
            <a:pPr lvl="3" algn="just">
              <a:spcBef>
                <a:spcPts val="200"/>
              </a:spcBef>
              <a:spcAft>
                <a:spcPts val="200"/>
              </a:spcAft>
              <a:buClr>
                <a:schemeClr val="accent4"/>
              </a:buClr>
              <a:buSzPct val="115000"/>
              <a:buFont typeface="Wingdings" pitchFamily="2" charset="2"/>
              <a:buChar char="§"/>
              <a:tabLst>
                <a:tab pos="200025" algn="l"/>
              </a:tabLst>
            </a:pPr>
            <a:r>
              <a:rPr lang="en-GB" dirty="0">
                <a:latin typeface="Univers 45 Light" pitchFamily="2" charset="0"/>
              </a:rPr>
              <a:t>Appropriateness of key processes: training, risk assessment, protective measures, emergency procedures, incident reporting, health surveillance, and </a:t>
            </a:r>
            <a:r>
              <a:rPr lang="en-GB" dirty="0" smtClean="0">
                <a:latin typeface="Univers 45 Light" pitchFamily="2" charset="0"/>
              </a:rPr>
              <a:t>monitoring;</a:t>
            </a:r>
            <a:endParaRPr lang="en-GB" dirty="0">
              <a:latin typeface="Univers 45 Light" pitchFamily="2" charset="0"/>
            </a:endParaRPr>
          </a:p>
          <a:p>
            <a:pPr lvl="3" algn="just">
              <a:spcBef>
                <a:spcPts val="200"/>
              </a:spcBef>
              <a:spcAft>
                <a:spcPts val="200"/>
              </a:spcAft>
              <a:buClr>
                <a:schemeClr val="accent4"/>
              </a:buClr>
              <a:buSzPct val="115000"/>
              <a:buFont typeface="Wingdings" pitchFamily="2" charset="2"/>
              <a:buChar char="§"/>
              <a:tabLst>
                <a:tab pos="200025" algn="l"/>
              </a:tabLst>
            </a:pPr>
            <a:r>
              <a:rPr lang="en-GB" dirty="0" smtClean="0">
                <a:latin typeface="Univers 45 Light" pitchFamily="2" charset="0"/>
              </a:rPr>
              <a:t>Effectiveness </a:t>
            </a:r>
            <a:r>
              <a:rPr lang="en-GB" dirty="0">
                <a:latin typeface="Univers 45 Light" pitchFamily="2" charset="0"/>
              </a:rPr>
              <a:t>of controls across the substance lifecycle: business need, purchase/order, storage, use and </a:t>
            </a:r>
            <a:r>
              <a:rPr lang="en-GB" dirty="0" smtClean="0">
                <a:latin typeface="Univers 45 Light" pitchFamily="2" charset="0"/>
              </a:rPr>
              <a:t>disposal; and</a:t>
            </a:r>
            <a:endParaRPr lang="en-GB" dirty="0">
              <a:latin typeface="Univers 45 Light" pitchFamily="2" charset="0"/>
            </a:endParaRPr>
          </a:p>
          <a:p>
            <a:pPr lvl="3" algn="just">
              <a:spcBef>
                <a:spcPts val="200"/>
              </a:spcBef>
              <a:spcAft>
                <a:spcPts val="200"/>
              </a:spcAft>
              <a:buClr>
                <a:schemeClr val="accent4"/>
              </a:buClr>
              <a:buSzPct val="115000"/>
              <a:buFont typeface="Wingdings" pitchFamily="2" charset="2"/>
              <a:buChar char="§"/>
              <a:tabLst>
                <a:tab pos="200025" algn="l"/>
              </a:tabLst>
            </a:pPr>
            <a:r>
              <a:rPr lang="en-GB" dirty="0">
                <a:latin typeface="Univers 45 Light" pitchFamily="2" charset="0"/>
              </a:rPr>
              <a:t>COSHH governance: clarity of designated roles, responsibilities and accountabilities of personnel and the level of H&amp;S specialist resource for </a:t>
            </a:r>
            <a:r>
              <a:rPr lang="en-GB" dirty="0" smtClean="0">
                <a:latin typeface="Univers 45 Light" pitchFamily="2" charset="0"/>
              </a:rPr>
              <a:t>COSHH.</a:t>
            </a:r>
            <a:endParaRPr lang="en-GB" dirty="0">
              <a:latin typeface="Univers 45 Light" pitchFamily="2" charset="0"/>
            </a:endParaRPr>
          </a:p>
          <a:p>
            <a:pPr lvl="1" algn="just"/>
            <a:r>
              <a:rPr lang="en-GB" dirty="0">
                <a:latin typeface="Univers 45 Light" pitchFamily="2" charset="0"/>
              </a:rPr>
              <a:t>In conducting our assessment, we </a:t>
            </a:r>
            <a:r>
              <a:rPr lang="en-GB" dirty="0" smtClean="0">
                <a:latin typeface="Univers 45 Light" pitchFamily="2" charset="0"/>
              </a:rPr>
              <a:t>audited </a:t>
            </a:r>
            <a:r>
              <a:rPr lang="en-GB" dirty="0">
                <a:latin typeface="Univers 45 Light" pitchFamily="2" charset="0"/>
              </a:rPr>
              <a:t>arrangements against the University COSHH Policy, Health and Safety at Work etc Act 1974 and relevant good practice/industry standards (e.g. </a:t>
            </a:r>
            <a:r>
              <a:rPr lang="en-GB" dirty="0" smtClean="0">
                <a:latin typeface="Univers 45 Light" pitchFamily="2" charset="0"/>
              </a:rPr>
              <a:t>HSE </a:t>
            </a:r>
            <a:r>
              <a:rPr lang="en-GB" dirty="0">
                <a:latin typeface="Univers 45 Light" pitchFamily="2" charset="0"/>
              </a:rPr>
              <a:t>guidance; L5 Approved Code of Practice and guidance for the Control of Substances Hazardous to Health Regulations 2002 (as amended</a:t>
            </a:r>
            <a:r>
              <a:rPr lang="en-GB" dirty="0" smtClean="0">
                <a:latin typeface="Univers 45 Light" pitchFamily="2" charset="0"/>
              </a:rPr>
              <a:t>) (COSHH 2002). </a:t>
            </a:r>
            <a:endParaRPr lang="en-GB" dirty="0">
              <a:latin typeface="Univers 45 Light" pitchFamily="2" charset="0"/>
            </a:endParaRPr>
          </a:p>
          <a:p>
            <a:pPr>
              <a:tabLst>
                <a:tab pos="200025" algn="l"/>
              </a:tabLst>
            </a:pPr>
            <a:r>
              <a:rPr lang="en-GB" dirty="0" smtClean="0">
                <a:solidFill>
                  <a:schemeClr val="accent4"/>
                </a:solidFill>
                <a:latin typeface="Univers 45 Light" pitchFamily="2" charset="0"/>
              </a:rPr>
              <a:t>Exclusions </a:t>
            </a:r>
            <a:r>
              <a:rPr lang="en-GB" dirty="0">
                <a:solidFill>
                  <a:schemeClr val="accent4"/>
                </a:solidFill>
                <a:latin typeface="Univers 45 Light" pitchFamily="2" charset="0"/>
              </a:rPr>
              <a:t>from scope</a:t>
            </a:r>
          </a:p>
          <a:p>
            <a:pPr algn="just">
              <a:spcBef>
                <a:spcPct val="40000"/>
              </a:spcBef>
              <a:tabLst>
                <a:tab pos="200025" algn="l"/>
              </a:tabLst>
            </a:pPr>
            <a:r>
              <a:rPr lang="en-GB" b="0" dirty="0">
                <a:solidFill>
                  <a:schemeClr val="tx1"/>
                </a:solidFill>
                <a:latin typeface="Univers 45 Light" pitchFamily="2" charset="0"/>
              </a:rPr>
              <a:t>The scope of our work was limited to </a:t>
            </a:r>
            <a:r>
              <a:rPr lang="en-GB" b="0" dirty="0" smtClean="0">
                <a:solidFill>
                  <a:schemeClr val="tx1"/>
                </a:solidFill>
                <a:latin typeface="Univers 45 Light" pitchFamily="2" charset="0"/>
              </a:rPr>
              <a:t>an audit </a:t>
            </a:r>
            <a:r>
              <a:rPr lang="en-GB" b="0" dirty="0">
                <a:solidFill>
                  <a:schemeClr val="tx1"/>
                </a:solidFill>
                <a:latin typeface="Univers 45 Light" pitchFamily="2" charset="0"/>
              </a:rPr>
              <a:t>of </a:t>
            </a:r>
            <a:r>
              <a:rPr lang="en-GB" b="0" dirty="0" smtClean="0">
                <a:solidFill>
                  <a:schemeClr val="tx1"/>
                </a:solidFill>
                <a:latin typeface="Univers 45 Light" pitchFamily="2" charset="0"/>
              </a:rPr>
              <a:t>the arrangements for the management of COSHH in four University Schools/Departments in </a:t>
            </a:r>
            <a:r>
              <a:rPr lang="en-GB" b="0" dirty="0">
                <a:solidFill>
                  <a:schemeClr val="tx1"/>
                </a:solidFill>
                <a:latin typeface="Univers 45 Light" pitchFamily="2" charset="0"/>
              </a:rPr>
              <a:t>accordance with our Terms of Reference. </a:t>
            </a:r>
            <a:r>
              <a:rPr lang="en-GB" b="0" dirty="0" smtClean="0">
                <a:solidFill>
                  <a:schemeClr val="tx1"/>
                </a:solidFill>
                <a:latin typeface="Univers 45 Light" pitchFamily="2" charset="0"/>
              </a:rPr>
              <a:t>The </a:t>
            </a:r>
            <a:r>
              <a:rPr lang="en-GB" b="0" dirty="0">
                <a:solidFill>
                  <a:schemeClr val="tx1"/>
                </a:solidFill>
                <a:latin typeface="Univers 45 Light" pitchFamily="2" charset="0"/>
              </a:rPr>
              <a:t>following was excluded from the scope</a:t>
            </a:r>
            <a:r>
              <a:rPr lang="en-GB" b="0" dirty="0" smtClean="0">
                <a:solidFill>
                  <a:schemeClr val="tx1"/>
                </a:solidFill>
                <a:latin typeface="Univers 45 Light" pitchFamily="2" charset="0"/>
              </a:rPr>
              <a:t>:</a:t>
            </a:r>
          </a:p>
          <a:p>
            <a:pPr lvl="3" algn="just">
              <a:spcBef>
                <a:spcPts val="200"/>
              </a:spcBef>
              <a:spcAft>
                <a:spcPts val="200"/>
              </a:spcAft>
              <a:buClr>
                <a:schemeClr val="accent4"/>
              </a:buClr>
              <a:buSzPct val="115000"/>
              <a:buFont typeface="Wingdings" pitchFamily="2" charset="2"/>
              <a:buChar char="§"/>
              <a:tabLst>
                <a:tab pos="200025" algn="l"/>
              </a:tabLst>
            </a:pPr>
            <a:r>
              <a:rPr lang="en-GB" dirty="0" smtClean="0">
                <a:latin typeface="Univers 45 Light" pitchFamily="2" charset="0"/>
              </a:rPr>
              <a:t>Conducting </a:t>
            </a:r>
            <a:r>
              <a:rPr lang="en-GB" dirty="0">
                <a:latin typeface="Univers 45 Light" pitchFamily="2" charset="0"/>
              </a:rPr>
              <a:t>a full </a:t>
            </a:r>
            <a:r>
              <a:rPr lang="en-GB" dirty="0" smtClean="0">
                <a:latin typeface="Univers 45 Light" pitchFamily="2" charset="0"/>
              </a:rPr>
              <a:t>Health &amp; Safety (H&amp;S) </a:t>
            </a:r>
            <a:r>
              <a:rPr lang="en-GB" dirty="0">
                <a:latin typeface="Univers 45 Light" pitchFamily="2" charset="0"/>
              </a:rPr>
              <a:t>compliance assessment against all relevant H&amp;S </a:t>
            </a:r>
            <a:r>
              <a:rPr lang="en-GB" dirty="0" smtClean="0">
                <a:latin typeface="Univers 45 Light" pitchFamily="2" charset="0"/>
              </a:rPr>
              <a:t>legislation;</a:t>
            </a:r>
          </a:p>
          <a:p>
            <a:pPr lvl="3" algn="just">
              <a:spcBef>
                <a:spcPts val="200"/>
              </a:spcBef>
              <a:spcAft>
                <a:spcPts val="200"/>
              </a:spcAft>
              <a:buClr>
                <a:schemeClr val="accent4"/>
              </a:buClr>
              <a:buSzPct val="115000"/>
              <a:buFont typeface="Wingdings" pitchFamily="2" charset="2"/>
              <a:buChar char="§"/>
              <a:tabLst>
                <a:tab pos="200025" algn="l"/>
              </a:tabLst>
            </a:pPr>
            <a:r>
              <a:rPr lang="en-GB" dirty="0">
                <a:latin typeface="Univers 45 Light" pitchFamily="2" charset="0"/>
              </a:rPr>
              <a:t>Identification of H&amp;S hazards and </a:t>
            </a:r>
            <a:r>
              <a:rPr lang="en-GB" dirty="0" smtClean="0">
                <a:latin typeface="Univers 45 Light" pitchFamily="2" charset="0"/>
              </a:rPr>
              <a:t>risks; and</a:t>
            </a:r>
            <a:endParaRPr lang="en-GB" dirty="0">
              <a:latin typeface="Univers 45 Light" pitchFamily="2" charset="0"/>
            </a:endParaRPr>
          </a:p>
          <a:p>
            <a:pPr lvl="3" algn="just">
              <a:spcBef>
                <a:spcPts val="200"/>
              </a:spcBef>
              <a:spcAft>
                <a:spcPts val="200"/>
              </a:spcAft>
              <a:buClr>
                <a:schemeClr val="accent4"/>
              </a:buClr>
              <a:buSzPct val="115000"/>
              <a:buFont typeface="Wingdings" pitchFamily="2" charset="2"/>
              <a:buChar char="§"/>
              <a:tabLst>
                <a:tab pos="200025" algn="l"/>
              </a:tabLst>
            </a:pPr>
            <a:r>
              <a:rPr lang="en-GB" dirty="0">
                <a:latin typeface="Univers 45 Light" pitchFamily="2" charset="0"/>
              </a:rPr>
              <a:t>Conducting risk assessments on behalf of the </a:t>
            </a:r>
            <a:r>
              <a:rPr lang="en-GB" dirty="0" smtClean="0">
                <a:latin typeface="Univers 45 Light" pitchFamily="2" charset="0"/>
              </a:rPr>
              <a:t>University.</a:t>
            </a:r>
            <a:endParaRPr lang="en-GB" dirty="0">
              <a:latin typeface="Univers 45 Light" pitchFamily="2" charset="0"/>
            </a:endParaRPr>
          </a:p>
          <a:p>
            <a:pPr lvl="3" algn="just">
              <a:spcBef>
                <a:spcPts val="0"/>
              </a:spcBef>
              <a:buClr>
                <a:schemeClr val="accent4"/>
              </a:buClr>
              <a:buSzPct val="115000"/>
              <a:buFont typeface="Wingdings" pitchFamily="2" charset="2"/>
              <a:buChar char="§"/>
              <a:tabLst>
                <a:tab pos="200025" algn="l"/>
              </a:tabLst>
            </a:pPr>
            <a:endParaRPr lang="en-GB" dirty="0">
              <a:latin typeface="Univers 45 Light" pitchFamily="2" charset="0"/>
            </a:endParaRPr>
          </a:p>
          <a:p>
            <a:pPr lvl="3" algn="just">
              <a:spcBef>
                <a:spcPts val="0"/>
              </a:spcBef>
              <a:buClr>
                <a:schemeClr val="accent4"/>
              </a:buClr>
              <a:buSzPct val="115000"/>
              <a:buNone/>
              <a:tabLst>
                <a:tab pos="200025" algn="l"/>
              </a:tabLst>
            </a:pPr>
            <a:endParaRPr lang="en-GB" dirty="0">
              <a:latin typeface="Univers 45 Light"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Univers 45 Light" pitchFamily="2" charset="0"/>
              </a:rPr>
              <a:t>2. Introduction (continued)</a:t>
            </a:r>
            <a:endParaRPr lang="en-GB" dirty="0">
              <a:latin typeface="Univers 45 Light" pitchFamily="2" charset="0"/>
            </a:endParaRPr>
          </a:p>
        </p:txBody>
      </p:sp>
      <p:sp>
        <p:nvSpPr>
          <p:cNvPr id="9" name="Text Placeholder 8"/>
          <p:cNvSpPr>
            <a:spLocks noGrp="1"/>
          </p:cNvSpPr>
          <p:nvPr>
            <p:ph type="body" sz="quarter" idx="10"/>
          </p:nvPr>
        </p:nvSpPr>
        <p:spPr>
          <a:xfrm>
            <a:off x="272480" y="1124744"/>
            <a:ext cx="9361040" cy="4896544"/>
          </a:xfrm>
        </p:spPr>
        <p:txBody>
          <a:bodyPr>
            <a:noAutofit/>
          </a:bodyPr>
          <a:lstStyle/>
          <a:p>
            <a:pPr algn="just"/>
            <a:r>
              <a:rPr lang="en-GB" dirty="0" smtClean="0">
                <a:latin typeface="Univers 45 Light" pitchFamily="2" charset="0"/>
              </a:rPr>
              <a:t>Report structure</a:t>
            </a:r>
          </a:p>
          <a:p>
            <a:pPr lvl="1" algn="just"/>
            <a:r>
              <a:rPr lang="en-GB" dirty="0" smtClean="0">
                <a:latin typeface="Univers 45 Light" pitchFamily="2" charset="0"/>
              </a:rPr>
              <a:t>This report is set out in three sections, including this section.</a:t>
            </a:r>
          </a:p>
          <a:p>
            <a:pPr lvl="3" algn="just">
              <a:buClr>
                <a:schemeClr val="accent4"/>
              </a:buClr>
              <a:buSzPct val="115000"/>
              <a:buFont typeface="Wingdings" pitchFamily="2" charset="2"/>
              <a:buChar char="§"/>
            </a:pPr>
            <a:r>
              <a:rPr lang="en-GB" dirty="0" smtClean="0">
                <a:latin typeface="Univers 45 Light" pitchFamily="2" charset="0"/>
              </a:rPr>
              <a:t>Section 1 provides a summary of our findings along with our overall opinion of the arrangements.</a:t>
            </a:r>
          </a:p>
          <a:p>
            <a:pPr lvl="3" algn="just">
              <a:buClr>
                <a:schemeClr val="accent4"/>
              </a:buClr>
              <a:buSzPct val="115000"/>
              <a:buFont typeface="Wingdings" pitchFamily="2" charset="2"/>
              <a:buChar char="§"/>
            </a:pPr>
            <a:r>
              <a:rPr lang="en-GB" dirty="0" smtClean="0">
                <a:latin typeface="Univers 45 Light" pitchFamily="2" charset="0"/>
              </a:rPr>
              <a:t>Section 2 provides an introduction to the audit.</a:t>
            </a:r>
          </a:p>
          <a:p>
            <a:pPr lvl="3" algn="just">
              <a:buClr>
                <a:schemeClr val="accent4"/>
              </a:buClr>
              <a:buSzPct val="115000"/>
              <a:buFont typeface="Wingdings" pitchFamily="2" charset="2"/>
              <a:buChar char="§"/>
            </a:pPr>
            <a:r>
              <a:rPr lang="en-GB" dirty="0" smtClean="0">
                <a:latin typeface="Univers 45 Light" pitchFamily="2" charset="0"/>
              </a:rPr>
              <a:t>Section 3 sets out our findings in more detail, highlighting the priorities and recommendations. These are all matters that need to be addressed in order to achieve compliance.</a:t>
            </a:r>
          </a:p>
          <a:p>
            <a:pPr lvl="1" algn="just"/>
            <a:endParaRPr lang="en-GB" dirty="0" smtClean="0">
              <a:latin typeface="Univers 45 Light" pitchFamily="2" charset="0"/>
            </a:endParaRPr>
          </a:p>
          <a:p>
            <a:pPr lvl="1" algn="just"/>
            <a:r>
              <a:rPr lang="en-GB" dirty="0" smtClean="0">
                <a:latin typeface="Univers 45 Light" pitchFamily="2" charset="0"/>
              </a:rPr>
              <a:t>Following these are three appendices showing a summary of participants interviewed, a summary of documents reviewed and an implementation plan.</a:t>
            </a:r>
          </a:p>
          <a:p>
            <a:pPr algn="just"/>
            <a:endParaRPr lang="en-GB" dirty="0" smtClean="0">
              <a:latin typeface="Univers 45 Light" pitchFamily="2" charset="0"/>
            </a:endParaRPr>
          </a:p>
          <a:p>
            <a:pPr algn="just"/>
            <a:r>
              <a:rPr lang="en-GB" dirty="0" smtClean="0">
                <a:latin typeface="Univers 45 Light" pitchFamily="2" charset="0"/>
              </a:rPr>
              <a:t>Acknowledgement</a:t>
            </a:r>
          </a:p>
          <a:p>
            <a:pPr lvl="1" algn="just"/>
            <a:r>
              <a:rPr lang="en-GB" dirty="0" smtClean="0">
                <a:latin typeface="Univers 45 Light" pitchFamily="2" charset="0"/>
              </a:rPr>
              <a:t>We would like to extend our thanks to all University staff who assisted with this audit. In particular we would like to thank Catherine Moore, Hugh Weaver and Claire </a:t>
            </a:r>
            <a:r>
              <a:rPr lang="en-GB" dirty="0" err="1" smtClean="0">
                <a:latin typeface="Univers 45 Light" pitchFamily="2" charset="0"/>
              </a:rPr>
              <a:t>Brownless</a:t>
            </a:r>
            <a:r>
              <a:rPr lang="en-GB" dirty="0" smtClean="0">
                <a:latin typeface="Univers 45 Light" pitchFamily="2" charset="0"/>
              </a:rPr>
              <a:t> for their time and assistance.</a:t>
            </a:r>
            <a:endParaRPr lang="en-GB" dirty="0">
              <a:latin typeface="Univers 45 Light"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Univers 45 Light" pitchFamily="2" charset="0"/>
              </a:rPr>
              <a:t>3. Findings and recommendations</a:t>
            </a:r>
            <a:endParaRPr lang="en-GB" dirty="0">
              <a:latin typeface="Univers 45 Light" pitchFamily="2" charset="0"/>
            </a:endParaRPr>
          </a:p>
        </p:txBody>
      </p:sp>
      <p:sp>
        <p:nvSpPr>
          <p:cNvPr id="9" name="Text Placeholder 8"/>
          <p:cNvSpPr>
            <a:spLocks noGrp="1"/>
          </p:cNvSpPr>
          <p:nvPr>
            <p:ph type="body" sz="quarter" idx="10"/>
          </p:nvPr>
        </p:nvSpPr>
        <p:spPr>
          <a:xfrm>
            <a:off x="272480" y="1124744"/>
            <a:ext cx="4392000" cy="5184576"/>
          </a:xfrm>
        </p:spPr>
        <p:txBody>
          <a:bodyPr>
            <a:normAutofit/>
          </a:bodyPr>
          <a:lstStyle/>
          <a:p>
            <a:pPr algn="just" fontAlgn="base">
              <a:spcBef>
                <a:spcPct val="0"/>
              </a:spcBef>
              <a:spcAft>
                <a:spcPts val="600"/>
              </a:spcAft>
              <a:buClr>
                <a:srgbClr val="808EC8"/>
              </a:buClr>
              <a:buSzPct val="155000"/>
            </a:pPr>
            <a:r>
              <a:rPr lang="en-GB" sz="1100" dirty="0" smtClean="0">
                <a:latin typeface="Univers 45 Light" pitchFamily="2" charset="0"/>
              </a:rPr>
              <a:t>3.1 Inconsistent implementation </a:t>
            </a:r>
            <a:r>
              <a:rPr lang="en-GB" sz="1100" dirty="0">
                <a:latin typeface="Univers 45 Light" pitchFamily="2" charset="0"/>
              </a:rPr>
              <a:t>of </a:t>
            </a:r>
            <a:r>
              <a:rPr lang="en-GB" sz="1100" dirty="0" smtClean="0">
                <a:latin typeface="Univers 45 Light" pitchFamily="2" charset="0"/>
              </a:rPr>
              <a:t>the University COSHH Policy</a:t>
            </a:r>
          </a:p>
          <a:p>
            <a:pPr algn="just" fontAlgn="base">
              <a:spcBef>
                <a:spcPct val="0"/>
              </a:spcBef>
              <a:spcAft>
                <a:spcPts val="600"/>
              </a:spcAft>
              <a:buClr>
                <a:srgbClr val="808EC8"/>
              </a:buClr>
              <a:buSzPct val="155000"/>
            </a:pPr>
            <a:r>
              <a:rPr lang="en-GB" dirty="0" smtClean="0">
                <a:solidFill>
                  <a:srgbClr val="FFC000"/>
                </a:solidFill>
                <a:latin typeface="Univers 45 Light" pitchFamily="2" charset="0"/>
              </a:rPr>
              <a:t>Medium Priority</a:t>
            </a:r>
            <a:endParaRPr lang="en-GB" dirty="0">
              <a:solidFill>
                <a:srgbClr val="FFC000"/>
              </a:solidFill>
              <a:latin typeface="Univers 45 Light" pitchFamily="2" charset="0"/>
            </a:endParaRPr>
          </a:p>
          <a:p>
            <a:pPr algn="just" fontAlgn="base">
              <a:spcBef>
                <a:spcPct val="0"/>
              </a:spcBef>
              <a:spcAft>
                <a:spcPct val="50000"/>
              </a:spcAft>
              <a:buClr>
                <a:srgbClr val="808EC8"/>
              </a:buClr>
              <a:buSzPct val="155000"/>
            </a:pPr>
            <a:r>
              <a:rPr lang="en-GB" b="0" dirty="0" smtClean="0">
                <a:solidFill>
                  <a:schemeClr val="tx1"/>
                </a:solidFill>
                <a:latin typeface="Univers 45 Light" pitchFamily="2" charset="0"/>
              </a:rPr>
              <a:t>The audit considered the implementation of the University COSHH policy across the Schools/Departments sampled. We identified </a:t>
            </a:r>
            <a:r>
              <a:rPr lang="en-GB" b="0" dirty="0">
                <a:solidFill>
                  <a:schemeClr val="tx1"/>
                </a:solidFill>
                <a:latin typeface="Univers 45 Light" pitchFamily="2" charset="0"/>
              </a:rPr>
              <a:t>a disparity between </a:t>
            </a:r>
            <a:r>
              <a:rPr lang="en-GB" b="0" dirty="0" smtClean="0">
                <a:solidFill>
                  <a:schemeClr val="tx1"/>
                </a:solidFill>
                <a:latin typeface="Univers 45 Light" pitchFamily="2" charset="0"/>
              </a:rPr>
              <a:t>the policy </a:t>
            </a:r>
            <a:r>
              <a:rPr lang="en-GB" b="0" dirty="0">
                <a:solidFill>
                  <a:schemeClr val="tx1"/>
                </a:solidFill>
                <a:latin typeface="Univers 45 Light" pitchFamily="2" charset="0"/>
              </a:rPr>
              <a:t>requirements and </a:t>
            </a:r>
            <a:r>
              <a:rPr lang="en-GB" b="0" dirty="0" smtClean="0">
                <a:solidFill>
                  <a:schemeClr val="tx1"/>
                </a:solidFill>
                <a:latin typeface="Univers 45 Light" pitchFamily="2" charset="0"/>
              </a:rPr>
              <a:t>current implementation at the School/Department level.  </a:t>
            </a:r>
          </a:p>
          <a:p>
            <a:pPr algn="just" fontAlgn="base">
              <a:spcBef>
                <a:spcPct val="0"/>
              </a:spcBef>
              <a:spcAft>
                <a:spcPct val="50000"/>
              </a:spcAft>
              <a:buClr>
                <a:srgbClr val="808EC8"/>
              </a:buClr>
              <a:buSzPct val="155000"/>
            </a:pPr>
            <a:r>
              <a:rPr lang="en-US" b="0" dirty="0" smtClean="0">
                <a:solidFill>
                  <a:schemeClr val="tx1"/>
                </a:solidFill>
                <a:latin typeface="Univers 45 Light" pitchFamily="2" charset="0"/>
              </a:rPr>
              <a:t>The following observations were noted in support of this:</a:t>
            </a:r>
            <a:endParaRPr lang="en-GB" b="0" dirty="0" smtClean="0">
              <a:solidFill>
                <a:schemeClr val="tx1"/>
              </a:solidFill>
              <a:latin typeface="Univers 45 Light" pitchFamily="2" charset="0"/>
            </a:endParaRPr>
          </a:p>
          <a:p>
            <a:pPr lvl="3" algn="just" fontAlgn="base">
              <a:spcBef>
                <a:spcPct val="0"/>
              </a:spcBef>
              <a:spcAft>
                <a:spcPct val="50000"/>
              </a:spcAft>
              <a:buClr>
                <a:schemeClr val="accent4"/>
              </a:buClr>
              <a:buSzPct val="115000"/>
              <a:buFont typeface="Wingdings" pitchFamily="2" charset="2"/>
              <a:buChar char="§"/>
            </a:pPr>
            <a:r>
              <a:rPr lang="en-GB" dirty="0" smtClean="0">
                <a:latin typeface="Univers 45 Light" pitchFamily="2" charset="0"/>
              </a:rPr>
              <a:t>Schools/Departments have not implemented </a:t>
            </a:r>
            <a:r>
              <a:rPr lang="en-GB" dirty="0">
                <a:latin typeface="Univers 45 Light" pitchFamily="2" charset="0"/>
              </a:rPr>
              <a:t>“Nominated COSHH </a:t>
            </a:r>
            <a:r>
              <a:rPr lang="en-GB" dirty="0" smtClean="0">
                <a:latin typeface="Univers 45 Light" pitchFamily="2" charset="0"/>
              </a:rPr>
              <a:t>Assessors” as required by the policy. Instead, Schools/Departments allow all staff/students to risk assess their planned activity after receiving information</a:t>
            </a:r>
            <a:r>
              <a:rPr lang="en-GB" dirty="0">
                <a:latin typeface="Univers 45 Light" pitchFamily="2" charset="0"/>
              </a:rPr>
              <a:t> </a:t>
            </a:r>
            <a:r>
              <a:rPr lang="en-GB" dirty="0" smtClean="0">
                <a:latin typeface="Univers 45 Light" pitchFamily="2" charset="0"/>
              </a:rPr>
              <a:t>and instruction in how to undertake a risk assessment. </a:t>
            </a:r>
            <a:endParaRPr lang="en-GB" b="0" dirty="0" smtClean="0">
              <a:latin typeface="Univers 45 Light" pitchFamily="2" charset="0"/>
            </a:endParaRPr>
          </a:p>
          <a:p>
            <a:pPr lvl="3" algn="just" fontAlgn="base">
              <a:spcBef>
                <a:spcPct val="0"/>
              </a:spcBef>
              <a:spcAft>
                <a:spcPct val="50000"/>
              </a:spcAft>
              <a:buClr>
                <a:schemeClr val="accent4"/>
              </a:buClr>
              <a:buSzPct val="115000"/>
              <a:buFont typeface="Wingdings" pitchFamily="2" charset="2"/>
              <a:buChar char="§"/>
            </a:pPr>
            <a:r>
              <a:rPr lang="en-GB" dirty="0" smtClean="0">
                <a:latin typeface="Univers 45 Light" pitchFamily="2" charset="0"/>
              </a:rPr>
              <a:t>In general, Schools/Departments have not fully implemented the policy requirement (policy reference 3.4b) to keep a register [inventory] of all hazardous substances.  Some Departments monitor and record details of all substances in use, others only keep a record of substances in the storeroom.</a:t>
            </a:r>
            <a:r>
              <a:rPr lang="en-GB" dirty="0">
                <a:latin typeface="Univers 45 Light" pitchFamily="2" charset="0"/>
              </a:rPr>
              <a:t> </a:t>
            </a:r>
            <a:r>
              <a:rPr lang="en-GB" dirty="0" smtClean="0">
                <a:latin typeface="Univers 45 Light" pitchFamily="2" charset="0"/>
              </a:rPr>
              <a:t>Furthermore each Department has their own arrangements for the procurement [and storage] of hazardous substances which may cause duplicate stock to be purchased as well as storage in multiple facilities. </a:t>
            </a:r>
            <a:endParaRPr lang="en-GB" strike="sngStrike" dirty="0" smtClean="0">
              <a:solidFill>
                <a:srgbClr val="FF0000"/>
              </a:solidFill>
              <a:latin typeface="Univers 45 Light" pitchFamily="2" charset="0"/>
            </a:endParaRPr>
          </a:p>
          <a:p>
            <a:pPr lvl="3" algn="just" fontAlgn="base">
              <a:spcBef>
                <a:spcPct val="0"/>
              </a:spcBef>
              <a:spcAft>
                <a:spcPct val="50000"/>
              </a:spcAft>
              <a:buClr>
                <a:schemeClr val="accent4"/>
              </a:buClr>
              <a:buSzPct val="115000"/>
              <a:buFont typeface="Wingdings" pitchFamily="2" charset="2"/>
              <a:buChar char="§"/>
            </a:pPr>
            <a:r>
              <a:rPr lang="en-GB" dirty="0" smtClean="0">
                <a:latin typeface="Univers 45 Light" pitchFamily="2" charset="0"/>
                <a:cs typeface="Arial" charset="0"/>
              </a:rPr>
              <a:t>The University safety training matrix indicates COSHH training is mandatory for all laboratory technicians. However, in the Wolfson School there was evidence to suggest only 6 of 38 technical staff had completed this training.</a:t>
            </a:r>
          </a:p>
        </p:txBody>
      </p:sp>
      <p:sp>
        <p:nvSpPr>
          <p:cNvPr id="5" name="Text Placeholder 8"/>
          <p:cNvSpPr txBox="1">
            <a:spLocks/>
          </p:cNvSpPr>
          <p:nvPr/>
        </p:nvSpPr>
        <p:spPr bwMode="gray">
          <a:xfrm>
            <a:off x="5025008" y="1124744"/>
            <a:ext cx="4392488" cy="5256584"/>
          </a:xfrm>
          <a:prstGeom prst="rect">
            <a:avLst/>
          </a:prstGeom>
        </p:spPr>
        <p:txBody>
          <a:bodyPr vert="horz" lIns="0" tIns="0" rIns="0" bIns="0" rtlCol="0">
            <a:normAutofit/>
          </a:bodyPr>
          <a:lstStyle/>
          <a:p>
            <a:pPr marR="0" lvl="0" indent="-176400" algn="just" fontAlgn="base">
              <a:spcBef>
                <a:spcPct val="0"/>
              </a:spcBef>
              <a:spcAft>
                <a:spcPct val="50000"/>
              </a:spcAft>
              <a:buClr>
                <a:srgbClr val="808EC8"/>
              </a:buClr>
              <a:buSzPct val="155000"/>
              <a:tabLst/>
              <a:defRPr/>
            </a:pPr>
            <a:r>
              <a:rPr lang="en-GB" sz="1000" b="1" dirty="0" smtClean="0">
                <a:solidFill>
                  <a:srgbClr val="00338D"/>
                </a:solidFill>
                <a:latin typeface="Univers 45 Light" pitchFamily="2" charset="0"/>
                <a:cs typeface="Arial" pitchFamily="34" charset="0"/>
              </a:rPr>
              <a:t>Risk</a:t>
            </a:r>
          </a:p>
          <a:p>
            <a:pPr indent="-176400" algn="just" fontAlgn="base">
              <a:spcBef>
                <a:spcPct val="0"/>
              </a:spcBef>
              <a:spcAft>
                <a:spcPct val="50000"/>
              </a:spcAft>
              <a:buClr>
                <a:srgbClr val="808EC8"/>
              </a:buClr>
              <a:buSzPct val="155000"/>
            </a:pPr>
            <a:r>
              <a:rPr lang="en-GB" sz="1000" dirty="0" smtClean="0">
                <a:solidFill>
                  <a:srgbClr val="000000"/>
                </a:solidFill>
                <a:latin typeface="Univers 45 Light" pitchFamily="2" charset="0"/>
              </a:rPr>
              <a:t>Failure to clearly articulate the University’s policy could impact senior management’s ability to effectively implement requirements at a local School/Departmental level.</a:t>
            </a:r>
          </a:p>
          <a:p>
            <a:pPr indent="-176400" algn="just" fontAlgn="base">
              <a:spcBef>
                <a:spcPct val="0"/>
              </a:spcBef>
              <a:spcAft>
                <a:spcPct val="50000"/>
              </a:spcAft>
              <a:buClr>
                <a:srgbClr val="808EC8"/>
              </a:buClr>
              <a:buSzPct val="155000"/>
            </a:pPr>
            <a:r>
              <a:rPr lang="en-GB" sz="1000" dirty="0" smtClean="0">
                <a:solidFill>
                  <a:srgbClr val="000000"/>
                </a:solidFill>
                <a:latin typeface="Univers 45 Light" pitchFamily="2" charset="0"/>
              </a:rPr>
              <a:t>There is an increased risk that inconsistent application of the University’s policy across Schools/Departments; their adoption of their own policies and a lack of appropriate training could result in inadequate implementation of the COSHH policy. The University’s ability to manage COSHH risks could therefore be compromised.</a:t>
            </a:r>
          </a:p>
          <a:p>
            <a:pPr indent="-176400" algn="just" fontAlgn="base">
              <a:spcBef>
                <a:spcPct val="0"/>
              </a:spcBef>
              <a:spcAft>
                <a:spcPct val="50000"/>
              </a:spcAft>
              <a:buClr>
                <a:srgbClr val="808EC8"/>
              </a:buClr>
              <a:buSzPct val="155000"/>
              <a:buFont typeface="Arial" pitchFamily="34" charset="0"/>
              <a:buNone/>
            </a:pPr>
            <a:r>
              <a:rPr lang="en-GB" sz="1000" b="1" dirty="0" smtClean="0">
                <a:solidFill>
                  <a:srgbClr val="00338D"/>
                </a:solidFill>
                <a:latin typeface="Univers 45 Light" pitchFamily="2" charset="0"/>
                <a:cs typeface="Arial" pitchFamily="34" charset="0"/>
              </a:rPr>
              <a:t>Recommendations</a:t>
            </a:r>
          </a:p>
          <a:p>
            <a:pPr marL="0" marR="0" lvl="0" indent="-176400" algn="just" defTabSz="914400" rtl="0" eaLnBrk="1" fontAlgn="base" latinLnBrk="0" hangingPunct="1">
              <a:spcBef>
                <a:spcPct val="0"/>
              </a:spcBef>
              <a:spcAft>
                <a:spcPct val="0"/>
              </a:spcAft>
              <a:buClrTx/>
              <a:buSzTx/>
              <a:buFont typeface="Arial" pitchFamily="34" charset="0"/>
              <a:buNone/>
              <a:tabLst/>
              <a:defRPr/>
            </a:pPr>
            <a:r>
              <a:rPr kumimoji="0" lang="en-GB" sz="10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We recommend that management implement the following </a:t>
            </a:r>
            <a:r>
              <a:rPr kumimoji="0" lang="en-GB" sz="1000" b="0" i="0" u="none" strike="noStrike" kern="1200" cap="none" spc="0" normalizeH="0" baseline="0" noProof="0" dirty="0" smtClean="0">
                <a:ln>
                  <a:noFill/>
                </a:ln>
                <a:effectLst/>
                <a:uLnTx/>
                <a:uFillTx/>
                <a:latin typeface="Univers 45 Light" pitchFamily="2" charset="0"/>
                <a:ea typeface="+mn-ea"/>
                <a:cs typeface="Arial" pitchFamily="34" charset="0"/>
              </a:rPr>
              <a:t>recommendations:</a:t>
            </a:r>
            <a:endParaRPr kumimoji="0" lang="en-US" sz="1000" b="0" i="0" u="none" strike="noStrike" kern="1200" cap="none" spc="0" normalizeH="0" baseline="0" noProof="0" dirty="0" smtClean="0">
              <a:ln>
                <a:noFill/>
              </a:ln>
              <a:effectLst/>
              <a:uLnTx/>
              <a:uFillTx/>
              <a:latin typeface="Univers 45 Light" pitchFamily="2" charset="0"/>
              <a:ea typeface="+mn-ea"/>
              <a:cs typeface="Arial" pitchFamily="34" charset="0"/>
            </a:endParaRPr>
          </a:p>
          <a:p>
            <a:pPr marL="0" marR="0" lvl="0" indent="-176400" algn="just" defTabSz="914400" rtl="0" eaLnBrk="1" fontAlgn="base" latinLnBrk="0" hangingPunct="1">
              <a:spcBef>
                <a:spcPct val="0"/>
              </a:spcBef>
              <a:spcAft>
                <a:spcPct val="0"/>
              </a:spcAft>
              <a:buClrTx/>
              <a:buSzTx/>
              <a:buFont typeface="Arial" pitchFamily="34" charset="0"/>
              <a:buNone/>
              <a:tabLst/>
              <a:defRPr/>
            </a:pPr>
            <a:endParaRPr kumimoji="0" lang="en-US" sz="1000" b="0" i="0" u="none" strike="noStrike" kern="1200" cap="none" spc="0" normalizeH="0" baseline="0" noProof="0" dirty="0" smtClean="0">
              <a:ln>
                <a:noFill/>
              </a:ln>
              <a:effectLst/>
              <a:uLnTx/>
              <a:uFillTx/>
              <a:latin typeface="Univers 45 Light" pitchFamily="2" charset="0"/>
              <a:ea typeface="+mn-ea"/>
              <a:cs typeface="Arial" pitchFamily="34" charset="0"/>
            </a:endParaRPr>
          </a:p>
          <a:p>
            <a:pPr marL="365125" lvl="3" indent="-176400" algn="just" fontAlgn="base">
              <a:spcBef>
                <a:spcPct val="0"/>
              </a:spcBef>
              <a:spcAft>
                <a:spcPct val="50000"/>
              </a:spcAft>
              <a:buClr>
                <a:schemeClr val="accent4"/>
              </a:buClr>
              <a:buSzPct val="100000"/>
              <a:buFont typeface="+mj-lt"/>
              <a:buAutoNum type="arabicPeriod"/>
              <a:defRPr/>
            </a:pPr>
            <a:r>
              <a:rPr lang="en-GB" sz="1000" dirty="0" smtClean="0">
                <a:latin typeface="Univers 45 Light" pitchFamily="2" charset="0"/>
                <a:cs typeface="Arial" pitchFamily="34" charset="0"/>
              </a:rPr>
              <a:t>Consider removing the requirement for</a:t>
            </a:r>
            <a:r>
              <a:rPr kumimoji="0" lang="en-GB" sz="1000" b="0" i="0" u="none" strike="noStrike" kern="1200" cap="none" spc="0" normalizeH="0" baseline="0" noProof="0" dirty="0" smtClean="0">
                <a:ln>
                  <a:noFill/>
                </a:ln>
                <a:effectLst/>
                <a:uLnTx/>
                <a:uFillTx/>
                <a:latin typeface="Univers 45 Light" pitchFamily="2" charset="0"/>
                <a:ea typeface="+mn-ea"/>
                <a:cs typeface="Arial" pitchFamily="34" charset="0"/>
              </a:rPr>
              <a:t> “Nominated COSHH Assessors”. The existing arrangements appear sufficient as they enable </a:t>
            </a:r>
            <a:r>
              <a:rPr kumimoji="0" lang="en-GB" sz="1000" b="0" i="0" u="none" strike="noStrike" kern="1200" cap="none" spc="0" normalizeH="0" noProof="0" dirty="0" smtClean="0">
                <a:ln>
                  <a:noFill/>
                </a:ln>
                <a:effectLst/>
                <a:uLnTx/>
                <a:uFillTx/>
                <a:latin typeface="Univers 45 Light" pitchFamily="2" charset="0"/>
                <a:ea typeface="+mn-ea"/>
                <a:cs typeface="Arial" pitchFamily="34" charset="0"/>
              </a:rPr>
              <a:t>students and staff to assess the hazards created from their own activities. Furthermore they are supported with instruction, supervision and an approval procedure.</a:t>
            </a:r>
          </a:p>
          <a:p>
            <a:pPr marL="365125" marR="0" lvl="3" indent="-176400" algn="just" defTabSz="914400" rtl="0" eaLnBrk="1" fontAlgn="base" latinLnBrk="0" hangingPunct="1">
              <a:spcBef>
                <a:spcPct val="0"/>
              </a:spcBef>
              <a:spcAft>
                <a:spcPct val="50000"/>
              </a:spcAft>
              <a:buClr>
                <a:schemeClr val="accent4"/>
              </a:buClr>
              <a:buSzPct val="100000"/>
              <a:buFont typeface="+mj-lt"/>
              <a:buAutoNum type="arabicPeriod"/>
              <a:tabLst/>
              <a:defRPr/>
            </a:pPr>
            <a:r>
              <a:rPr kumimoji="0" lang="en-GB" sz="1000" b="0" i="0" u="none" strike="noStrike" kern="1200" cap="none" spc="0" normalizeH="0" baseline="0" noProof="0" dirty="0" smtClean="0">
                <a:ln>
                  <a:noFill/>
                </a:ln>
                <a:effectLst/>
                <a:uLnTx/>
                <a:uFillTx/>
                <a:latin typeface="Univers 45 Light" pitchFamily="2" charset="0"/>
                <a:ea typeface="+mn-ea"/>
                <a:cs typeface="Arial" pitchFamily="34" charset="0"/>
              </a:rPr>
              <a:t>Request all Schools/Departments to</a:t>
            </a:r>
            <a:r>
              <a:rPr kumimoji="0" lang="en-GB" sz="1000" b="0" i="0" u="none" strike="noStrike" kern="1200" cap="none" spc="0" normalizeH="0" noProof="0" dirty="0" smtClean="0">
                <a:ln>
                  <a:noFill/>
                </a:ln>
                <a:effectLst/>
                <a:uLnTx/>
                <a:uFillTx/>
                <a:latin typeface="Univers 45 Light" pitchFamily="2" charset="0"/>
                <a:ea typeface="+mn-ea"/>
                <a:cs typeface="Arial" pitchFamily="34" charset="0"/>
              </a:rPr>
              <a:t> </a:t>
            </a:r>
            <a:r>
              <a:rPr kumimoji="0" lang="en-GB" sz="1000" b="0" i="0" u="none" strike="noStrike" kern="1200" cap="none" spc="0" normalizeH="0" baseline="0" noProof="0" dirty="0" smtClean="0">
                <a:ln>
                  <a:noFill/>
                </a:ln>
                <a:effectLst/>
                <a:uLnTx/>
                <a:uFillTx/>
                <a:latin typeface="Univers 45 Light" pitchFamily="2" charset="0"/>
                <a:ea typeface="+mn-ea"/>
                <a:cs typeface="Arial" pitchFamily="34" charset="0"/>
              </a:rPr>
              <a:t>review and update their register of hazardous substances.</a:t>
            </a:r>
          </a:p>
          <a:p>
            <a:pPr marL="365125" lvl="3" indent="-176400" algn="just" fontAlgn="base">
              <a:spcBef>
                <a:spcPct val="0"/>
              </a:spcBef>
              <a:spcAft>
                <a:spcPct val="50000"/>
              </a:spcAft>
              <a:buClr>
                <a:schemeClr val="accent4"/>
              </a:buClr>
              <a:buSzPct val="100000"/>
              <a:buFont typeface="+mj-lt"/>
              <a:buAutoNum type="arabicPeriod"/>
              <a:defRPr/>
            </a:pPr>
            <a:r>
              <a:rPr lang="en-GB" sz="1000" dirty="0" smtClean="0">
                <a:latin typeface="Univers 45 Light" pitchFamily="2" charset="0"/>
                <a:cs typeface="Arial" pitchFamily="34" charset="0"/>
              </a:rPr>
              <a:t>Ensure all laboratory technicians who supervise the use of hazardous substances complete the University COSHH training and maintain records on file.</a:t>
            </a:r>
          </a:p>
          <a:p>
            <a:pPr marL="365125" lvl="3" indent="-176400" algn="just" fontAlgn="base">
              <a:spcBef>
                <a:spcPct val="0"/>
              </a:spcBef>
              <a:spcAft>
                <a:spcPct val="50000"/>
              </a:spcAft>
              <a:buClr>
                <a:schemeClr val="accent4"/>
              </a:buClr>
              <a:buSzPct val="100000"/>
              <a:buFont typeface="+mj-lt"/>
              <a:buAutoNum type="arabicPeriod"/>
              <a:defRPr/>
            </a:pPr>
            <a:r>
              <a:rPr lang="en-GB" sz="1000" dirty="0" smtClean="0">
                <a:latin typeface="Univers 45 Light" pitchFamily="2" charset="0"/>
                <a:cs typeface="Arial" pitchFamily="34" charset="0"/>
              </a:rPr>
              <a:t>Consider implementing a centralised procurement process and storage facility, which could improve efficiencies in managing substances and could result in costs savings.</a:t>
            </a:r>
          </a:p>
          <a:p>
            <a:pPr marL="365125" lvl="3" indent="-176400" algn="just" fontAlgn="base">
              <a:spcBef>
                <a:spcPct val="0"/>
              </a:spcBef>
              <a:spcAft>
                <a:spcPct val="50000"/>
              </a:spcAft>
              <a:buClr>
                <a:schemeClr val="accent4"/>
              </a:buClr>
              <a:buSzPct val="100000"/>
              <a:buFont typeface="+mj-lt"/>
              <a:buAutoNum type="arabicPeriod"/>
              <a:defRPr/>
            </a:pPr>
            <a:endParaRPr lang="en-GB" sz="1000" dirty="0" smtClean="0">
              <a:latin typeface="Univers 45 Light" pitchFamily="2" charset="0"/>
              <a:cs typeface="Arial" pitchFamily="34" charset="0"/>
            </a:endParaRPr>
          </a:p>
          <a:p>
            <a:pPr marL="365125" marR="0" lvl="3" indent="-228600" algn="just" defTabSz="914400" rtl="0" eaLnBrk="1" fontAlgn="base" latinLnBrk="0" hangingPunct="1">
              <a:lnSpc>
                <a:spcPct val="100000"/>
              </a:lnSpc>
              <a:spcBef>
                <a:spcPct val="0"/>
              </a:spcBef>
              <a:spcAft>
                <a:spcPct val="50000"/>
              </a:spcAft>
              <a:buClr>
                <a:schemeClr val="accent4"/>
              </a:buClr>
              <a:buSzPct val="100000"/>
              <a:tabLst/>
              <a:defRPr/>
            </a:pPr>
            <a:endParaRPr kumimoji="0" lang="en-GB" sz="900" b="0" i="0" u="none" strike="noStrike" kern="1200" cap="none" spc="0" normalizeH="0" baseline="0" noProof="0" dirty="0" smtClean="0">
              <a:ln>
                <a:noFill/>
              </a:ln>
              <a:solidFill>
                <a:schemeClr val="tx1"/>
              </a:solidFill>
              <a:effectLst/>
              <a:uLnTx/>
              <a:uFillTx/>
              <a:latin typeface="Univers 45 Light" pitchFamily="2" charset="0"/>
              <a:ea typeface="+mn-ea"/>
              <a:cs typeface="Arial" pitchFamily="34" charset="0"/>
            </a:endParaRPr>
          </a:p>
          <a:p>
            <a:pPr marL="355600" marR="0" lvl="3" indent="-177800" algn="just" defTabSz="914400" rtl="0" eaLnBrk="1" fontAlgn="base" latinLnBrk="0" hangingPunct="1">
              <a:lnSpc>
                <a:spcPct val="100000"/>
              </a:lnSpc>
              <a:spcBef>
                <a:spcPct val="0"/>
              </a:spcBef>
              <a:spcAft>
                <a:spcPct val="50000"/>
              </a:spcAft>
              <a:buClr>
                <a:schemeClr val="accent4"/>
              </a:buClr>
              <a:buSzPct val="115000"/>
              <a:tabLst/>
              <a:defRPr/>
            </a:pPr>
            <a:endParaRPr lang="en-GB" sz="900" dirty="0" smtClean="0">
              <a:solidFill>
                <a:srgbClr val="000000"/>
              </a:solidFill>
              <a:latin typeface="Univers 45 Light" pitchFamily="2" charset="0"/>
              <a:cs typeface="Arial" pitchFamily="34" charset="0"/>
            </a:endParaRPr>
          </a:p>
          <a:p>
            <a:pPr marL="355600" marR="0" lvl="3" indent="-177800" algn="just" defTabSz="914400" rtl="0" eaLnBrk="1" fontAlgn="base" latinLnBrk="0" hangingPunct="1">
              <a:lnSpc>
                <a:spcPct val="100000"/>
              </a:lnSpc>
              <a:spcBef>
                <a:spcPct val="0"/>
              </a:spcBef>
              <a:spcAft>
                <a:spcPct val="50000"/>
              </a:spcAft>
              <a:buClr>
                <a:schemeClr val="accent4"/>
              </a:buClr>
              <a:buSzPct val="115000"/>
              <a:tabLst/>
              <a:defRPr/>
            </a:pPr>
            <a:endParaRPr kumimoji="0" lang="en-GB" sz="900" b="0" i="0" u="none" strike="noStrike" kern="1200" cap="none" spc="0" normalizeH="0" baseline="0" noProof="0" dirty="0" smtClean="0">
              <a:ln>
                <a:noFill/>
              </a:ln>
              <a:solidFill>
                <a:schemeClr val="tx1"/>
              </a:solidFill>
              <a:effectLst/>
              <a:uLnTx/>
              <a:uFillTx/>
              <a:latin typeface="Univers 45 Light" pitchFamily="2" charset="0"/>
              <a:ea typeface="+mn-ea"/>
              <a:cs typeface="Arial" pitchFamily="34" charset="0"/>
            </a:endParaRPr>
          </a:p>
          <a:p>
            <a:pPr marL="355600" marR="0" lvl="3" indent="-177800" algn="just" defTabSz="914400" rtl="0" eaLnBrk="1" fontAlgn="base" latinLnBrk="0" hangingPunct="1">
              <a:lnSpc>
                <a:spcPct val="100000"/>
              </a:lnSpc>
              <a:spcBef>
                <a:spcPct val="0"/>
              </a:spcBef>
              <a:spcAft>
                <a:spcPct val="50000"/>
              </a:spcAft>
              <a:buClr>
                <a:schemeClr val="accent4"/>
              </a:buClr>
              <a:buSzPct val="115000"/>
              <a:buFont typeface="Arial" pitchFamily="34" charset="0"/>
              <a:buNone/>
              <a:tabLst/>
              <a:defRPr/>
            </a:pPr>
            <a:endParaRPr kumimoji="0" lang="en-GB" sz="1050" b="0" i="0" u="none" strike="noStrike" kern="1200" cap="none" spc="0" normalizeH="0" baseline="0" noProof="0" dirty="0" smtClean="0">
              <a:ln>
                <a:noFill/>
              </a:ln>
              <a:solidFill>
                <a:schemeClr val="tx1"/>
              </a:solidFill>
              <a:effectLst/>
              <a:uLnTx/>
              <a:uFillTx/>
              <a:latin typeface="Univers 45 Light" pitchFamily="2" charset="0"/>
              <a:ea typeface="+mn-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Univers 45 Light" pitchFamily="2" charset="0"/>
              </a:rPr>
              <a:t>3. Findings and recommendations (continued)</a:t>
            </a:r>
            <a:endParaRPr lang="en-GB" dirty="0">
              <a:latin typeface="Univers 45 Light" pitchFamily="2" charset="0"/>
            </a:endParaRPr>
          </a:p>
        </p:txBody>
      </p:sp>
      <p:sp>
        <p:nvSpPr>
          <p:cNvPr id="9" name="Text Placeholder 8"/>
          <p:cNvSpPr>
            <a:spLocks noGrp="1"/>
          </p:cNvSpPr>
          <p:nvPr>
            <p:ph type="body" sz="quarter" idx="10"/>
          </p:nvPr>
        </p:nvSpPr>
        <p:spPr>
          <a:xfrm>
            <a:off x="272480" y="1124744"/>
            <a:ext cx="4392000" cy="5256584"/>
          </a:xfrm>
        </p:spPr>
        <p:txBody>
          <a:bodyPr>
            <a:normAutofit/>
          </a:bodyPr>
          <a:lstStyle/>
          <a:p>
            <a:pPr>
              <a:spcBef>
                <a:spcPts val="0"/>
              </a:spcBef>
              <a:spcAft>
                <a:spcPts val="600"/>
              </a:spcAft>
              <a:buClr>
                <a:schemeClr val="accent1"/>
              </a:buClr>
              <a:buSzPct val="155000"/>
            </a:pPr>
            <a:r>
              <a:rPr lang="en-GB" sz="1100" dirty="0" smtClean="0">
                <a:latin typeface="Univers 45 Light" pitchFamily="2" charset="0"/>
              </a:rPr>
              <a:t>3.2 Inconsistent </a:t>
            </a:r>
            <a:r>
              <a:rPr lang="en-GB" sz="1100" dirty="0">
                <a:latin typeface="Univers 45 Light" pitchFamily="2" charset="0"/>
              </a:rPr>
              <a:t>approach to COSHH Risk Assessment </a:t>
            </a:r>
          </a:p>
          <a:p>
            <a:pPr>
              <a:spcBef>
                <a:spcPts val="0"/>
              </a:spcBef>
              <a:spcAft>
                <a:spcPts val="600"/>
              </a:spcAft>
              <a:buClr>
                <a:schemeClr val="accent1"/>
              </a:buClr>
              <a:buSzPct val="155000"/>
            </a:pPr>
            <a:r>
              <a:rPr lang="en-GB" sz="1050" dirty="0" smtClean="0">
                <a:solidFill>
                  <a:srgbClr val="FFC000"/>
                </a:solidFill>
                <a:latin typeface="Univers 45 Light" pitchFamily="2" charset="0"/>
              </a:rPr>
              <a:t>Medium Priority</a:t>
            </a:r>
            <a:endParaRPr lang="en-GB" sz="1050" dirty="0">
              <a:solidFill>
                <a:srgbClr val="FFC000"/>
              </a:solidFill>
              <a:latin typeface="Univers 45 Light" pitchFamily="2" charset="0"/>
            </a:endParaRPr>
          </a:p>
          <a:p>
            <a:pPr algn="just">
              <a:spcBef>
                <a:spcPts val="0"/>
              </a:spcBef>
              <a:spcAft>
                <a:spcPct val="50000"/>
              </a:spcAft>
              <a:buClr>
                <a:schemeClr val="accent1"/>
              </a:buClr>
              <a:buSzPct val="155000"/>
            </a:pPr>
            <a:r>
              <a:rPr lang="en-GB" b="0" dirty="0" smtClean="0">
                <a:solidFill>
                  <a:schemeClr val="tx1"/>
                </a:solidFill>
                <a:latin typeface="Univers 45 Light" pitchFamily="2" charset="0"/>
              </a:rPr>
              <a:t>The risk assessment (RA) process enables the University (and HOD) to make a valid decision about the measures necessary to prevent, or adequately control, the exposure of their employees and students to substances hazardous to health arising from the work/academic activities. Furthermore it enables students and staff to demonstrate readily, both </a:t>
            </a:r>
            <a:r>
              <a:rPr lang="en-GB" b="0" dirty="0">
                <a:solidFill>
                  <a:schemeClr val="tx1"/>
                </a:solidFill>
                <a:latin typeface="Univers 45 Light" pitchFamily="2" charset="0"/>
              </a:rPr>
              <a:t>to themselves and to </a:t>
            </a:r>
            <a:r>
              <a:rPr lang="en-GB" b="0" dirty="0" smtClean="0">
                <a:solidFill>
                  <a:schemeClr val="tx1"/>
                </a:solidFill>
                <a:latin typeface="Univers 45 Light" pitchFamily="2" charset="0"/>
              </a:rPr>
              <a:t>others, that all the </a:t>
            </a:r>
            <a:r>
              <a:rPr lang="en-GB" b="0" dirty="0">
                <a:solidFill>
                  <a:schemeClr val="tx1"/>
                </a:solidFill>
                <a:latin typeface="Univers 45 Light" pitchFamily="2" charset="0"/>
              </a:rPr>
              <a:t>factors pertinent to the work have been </a:t>
            </a:r>
            <a:r>
              <a:rPr lang="en-GB" b="0" dirty="0" smtClean="0">
                <a:solidFill>
                  <a:schemeClr val="tx1"/>
                </a:solidFill>
                <a:latin typeface="Univers 45 Light" pitchFamily="2" charset="0"/>
              </a:rPr>
              <a:t>considered, controls </a:t>
            </a:r>
            <a:r>
              <a:rPr lang="en-GB" b="0" dirty="0">
                <a:solidFill>
                  <a:schemeClr val="tx1"/>
                </a:solidFill>
                <a:latin typeface="Univers 45 Light" pitchFamily="2" charset="0"/>
              </a:rPr>
              <a:t>are </a:t>
            </a:r>
            <a:r>
              <a:rPr lang="en-GB" b="0" dirty="0" smtClean="0">
                <a:solidFill>
                  <a:schemeClr val="tx1"/>
                </a:solidFill>
                <a:latin typeface="Univers 45 Light" pitchFamily="2" charset="0"/>
              </a:rPr>
              <a:t>practical, </a:t>
            </a:r>
            <a:r>
              <a:rPr lang="en-GB" b="0" dirty="0">
                <a:solidFill>
                  <a:schemeClr val="tx1"/>
                </a:solidFill>
                <a:latin typeface="Univers 45 Light" pitchFamily="2" charset="0"/>
              </a:rPr>
              <a:t>and an informed and </a:t>
            </a:r>
            <a:r>
              <a:rPr lang="en-GB" b="0" dirty="0" smtClean="0">
                <a:solidFill>
                  <a:schemeClr val="tx1"/>
                </a:solidFill>
                <a:latin typeface="Univers 45 Light" pitchFamily="2" charset="0"/>
              </a:rPr>
              <a:t>valid </a:t>
            </a:r>
            <a:r>
              <a:rPr lang="en-GB" b="0" dirty="0">
                <a:solidFill>
                  <a:schemeClr val="tx1"/>
                </a:solidFill>
                <a:latin typeface="Univers 45 Light" pitchFamily="2" charset="0"/>
              </a:rPr>
              <a:t>judgement has been reached about the risks.  </a:t>
            </a:r>
          </a:p>
          <a:p>
            <a:pPr algn="just">
              <a:spcAft>
                <a:spcPct val="50000"/>
              </a:spcAft>
              <a:buClr>
                <a:schemeClr val="accent1"/>
              </a:buClr>
              <a:buSzPct val="155000"/>
            </a:pPr>
            <a:r>
              <a:rPr lang="en-GB" b="0" dirty="0" smtClean="0">
                <a:solidFill>
                  <a:schemeClr val="tx1"/>
                </a:solidFill>
                <a:latin typeface="Univers 45 Light" pitchFamily="2" charset="0"/>
              </a:rPr>
              <a:t>We identified several findings that suggest there are gaps in the implementation of the RA process, as follows: </a:t>
            </a:r>
          </a:p>
          <a:p>
            <a:pPr lvl="3" algn="just" fontAlgn="base">
              <a:spcBef>
                <a:spcPct val="0"/>
              </a:spcBef>
              <a:spcAft>
                <a:spcPct val="50000"/>
              </a:spcAft>
              <a:buClr>
                <a:srgbClr val="00338D"/>
              </a:buClr>
              <a:buSzPct val="115000"/>
              <a:buFont typeface="Wingdings" pitchFamily="2" charset="2"/>
              <a:buChar char="§"/>
            </a:pPr>
            <a:r>
              <a:rPr lang="en-GB" dirty="0" smtClean="0">
                <a:latin typeface="Univers 45 Light" pitchFamily="2" charset="0"/>
              </a:rPr>
              <a:t>There is </a:t>
            </a:r>
            <a:r>
              <a:rPr lang="en-GB" dirty="0">
                <a:latin typeface="Univers 45 Light" pitchFamily="2" charset="0"/>
              </a:rPr>
              <a:t>inconsistent use of the RA templates with varying scopes of RA themes. The FM version most closely complies with </a:t>
            </a:r>
            <a:r>
              <a:rPr lang="en-GB" dirty="0" smtClean="0">
                <a:latin typeface="Univers 45 Light" pitchFamily="2" charset="0"/>
              </a:rPr>
              <a:t>policy/legal </a:t>
            </a:r>
            <a:r>
              <a:rPr lang="en-GB" dirty="0">
                <a:latin typeface="Univers 45 Light" pitchFamily="2" charset="0"/>
              </a:rPr>
              <a:t>requirements, however example factors not considered in other policies are: </a:t>
            </a:r>
          </a:p>
          <a:p>
            <a:pPr lvl="5" algn="just" fontAlgn="base">
              <a:spcBef>
                <a:spcPct val="0"/>
              </a:spcBef>
              <a:spcAft>
                <a:spcPct val="50000"/>
              </a:spcAft>
              <a:buClr>
                <a:srgbClr val="00338D"/>
              </a:buClr>
              <a:buSzPct val="115000"/>
              <a:buFont typeface="Univers 45 Light" pitchFamily="2" charset="0"/>
              <a:buChar char="–"/>
            </a:pPr>
            <a:r>
              <a:rPr lang="en-GB" dirty="0" smtClean="0">
                <a:latin typeface="Univers 45 Light" pitchFamily="2" charset="0"/>
              </a:rPr>
              <a:t>the extent to which prevention and substitution of a substance was considered.</a:t>
            </a:r>
          </a:p>
          <a:p>
            <a:pPr lvl="5" algn="just" fontAlgn="base">
              <a:spcBef>
                <a:spcPct val="0"/>
              </a:spcBef>
              <a:spcAft>
                <a:spcPct val="50000"/>
              </a:spcAft>
              <a:buClr>
                <a:srgbClr val="00338D"/>
              </a:buClr>
              <a:buSzPct val="115000"/>
              <a:buFont typeface="Univers 45 Light" pitchFamily="2" charset="0"/>
              <a:buChar char="–"/>
            </a:pPr>
            <a:r>
              <a:rPr lang="en-GB" dirty="0" smtClean="0">
                <a:latin typeface="Univers 45 Light" pitchFamily="2" charset="0"/>
              </a:rPr>
              <a:t>specific consideration of anyone who may be at an increased risk from the work activity. For example, inexperienced students (i.e. Undergraduates working near a PhD project), visitors, cleaners, security, etc.</a:t>
            </a:r>
          </a:p>
          <a:p>
            <a:pPr lvl="3" algn="just" fontAlgn="base">
              <a:spcBef>
                <a:spcPct val="0"/>
              </a:spcBef>
              <a:spcAft>
                <a:spcPct val="50000"/>
              </a:spcAft>
              <a:buClr>
                <a:srgbClr val="00338D"/>
              </a:buClr>
              <a:buSzPct val="115000"/>
              <a:buFont typeface="Wingdings" pitchFamily="2" charset="2"/>
              <a:buChar char="§"/>
            </a:pPr>
            <a:r>
              <a:rPr lang="en-GB" dirty="0" smtClean="0">
                <a:latin typeface="Univers 45 Light" pitchFamily="2" charset="0"/>
              </a:rPr>
              <a:t>There is an inconsistent approach towards rating the residual risk presented by the activities involving hazardous substances. For example, the Department of Materials use “Extreme” as an optional risk category which is not in accordance with the agreed University COSHH policy risk ratings of “Low”, “Medium” or “High”. </a:t>
            </a:r>
          </a:p>
          <a:p>
            <a:pPr lvl="5" algn="just" fontAlgn="base">
              <a:spcBef>
                <a:spcPct val="0"/>
              </a:spcBef>
              <a:spcAft>
                <a:spcPct val="50000"/>
              </a:spcAft>
              <a:buClr>
                <a:srgbClr val="00338D"/>
              </a:buClr>
              <a:buSzPct val="115000"/>
              <a:buFont typeface="Univers 45 Light" pitchFamily="2" charset="0"/>
              <a:buChar char="–"/>
            </a:pPr>
            <a:endParaRPr lang="en-GB" dirty="0" smtClean="0">
              <a:latin typeface="Univers 45 Light" pitchFamily="2" charset="0"/>
            </a:endParaRPr>
          </a:p>
        </p:txBody>
      </p:sp>
      <p:sp>
        <p:nvSpPr>
          <p:cNvPr id="5" name="Text Placeholder 8"/>
          <p:cNvSpPr txBox="1">
            <a:spLocks/>
          </p:cNvSpPr>
          <p:nvPr/>
        </p:nvSpPr>
        <p:spPr bwMode="gray">
          <a:xfrm>
            <a:off x="5025496" y="1196752"/>
            <a:ext cx="4392000" cy="5256584"/>
          </a:xfrm>
          <a:prstGeom prst="rect">
            <a:avLst/>
          </a:prstGeom>
        </p:spPr>
        <p:txBody>
          <a:bodyPr vert="horz" lIns="0" tIns="0" rIns="0" bIns="0" rtlCol="0">
            <a:normAutofit/>
          </a:bodyPr>
          <a:lstStyle/>
          <a:p>
            <a:pPr marL="355600" lvl="3" indent="-177800" algn="just" fontAlgn="base">
              <a:spcBef>
                <a:spcPct val="0"/>
              </a:spcBef>
              <a:spcAft>
                <a:spcPct val="50000"/>
              </a:spcAft>
              <a:buClr>
                <a:srgbClr val="00338D"/>
              </a:buClr>
              <a:buSzPct val="115000"/>
              <a:buFont typeface="Wingdings" pitchFamily="2" charset="2"/>
              <a:buChar char="§"/>
            </a:pPr>
            <a:r>
              <a:rPr lang="en-GB" sz="1000" dirty="0" smtClean="0">
                <a:solidFill>
                  <a:srgbClr val="000000"/>
                </a:solidFill>
                <a:latin typeface="Univers 45 Light" pitchFamily="2" charset="0"/>
                <a:cs typeface="Arial" pitchFamily="34" charset="0"/>
              </a:rPr>
              <a:t>We noted that once RA’s are written and approved they are not always reviewed. The assessment record should be a living document which must be revisited to ensure that it is kept up to date.</a:t>
            </a:r>
            <a:r>
              <a:rPr lang="en-GB" sz="1000" dirty="0" smtClean="0">
                <a:latin typeface="Univers 45 Light" pitchFamily="2" charset="0"/>
              </a:rPr>
              <a:t> </a:t>
            </a:r>
          </a:p>
          <a:p>
            <a:pPr marL="355600" lvl="3" indent="-177800" algn="just" fontAlgn="base">
              <a:spcBef>
                <a:spcPct val="0"/>
              </a:spcBef>
              <a:spcAft>
                <a:spcPct val="50000"/>
              </a:spcAft>
              <a:buClr>
                <a:srgbClr val="00338D"/>
              </a:buClr>
              <a:buSzPct val="115000"/>
              <a:buFont typeface="Wingdings" pitchFamily="2" charset="2"/>
              <a:buChar char="§"/>
            </a:pPr>
            <a:r>
              <a:rPr lang="en-GB" sz="1000" dirty="0" smtClean="0">
                <a:latin typeface="Univers 45 Light" pitchFamily="2" charset="0"/>
              </a:rPr>
              <a:t>There is an inconsistent approach towards the gathering, use and storage of safety data sheets. Some Departments require safety data sheets to be attached to the RA, and others rely on access to the internet for online records from the manufacturer/supplier. </a:t>
            </a:r>
            <a:endParaRPr lang="en-GB" sz="1000" strike="sngStrike" dirty="0" smtClean="0">
              <a:latin typeface="Univers 45 Light" pitchFamily="2" charset="0"/>
            </a:endParaRPr>
          </a:p>
          <a:p>
            <a:pPr marL="0" marR="0" lvl="0" indent="0" algn="just" defTabSz="914400" rtl="0" eaLnBrk="1" fontAlgn="base" latinLnBrk="0" hangingPunct="1">
              <a:spcBef>
                <a:spcPct val="0"/>
              </a:spcBef>
              <a:spcAft>
                <a:spcPct val="50000"/>
              </a:spcAft>
              <a:buClr>
                <a:srgbClr val="808EC8"/>
              </a:buClr>
              <a:buSzPct val="155000"/>
              <a:buFont typeface="Arial" pitchFamily="34" charset="0"/>
              <a:buNone/>
              <a:tabLst/>
              <a:defRPr/>
            </a:pPr>
            <a:r>
              <a:rPr kumimoji="0" lang="en-GB" sz="1000" b="1" i="0" u="none" strike="noStrike" kern="1200" cap="none" spc="0" normalizeH="0" baseline="0" noProof="0" dirty="0" smtClean="0">
                <a:ln>
                  <a:noFill/>
                </a:ln>
                <a:solidFill>
                  <a:schemeClr val="accent4"/>
                </a:solidFill>
                <a:effectLst/>
                <a:uLnTx/>
                <a:uFillTx/>
                <a:latin typeface="Univers 45 Light" pitchFamily="2" charset="0"/>
                <a:ea typeface="+mn-ea"/>
                <a:cs typeface="Arial" pitchFamily="34" charset="0"/>
              </a:rPr>
              <a:t>Risk  </a:t>
            </a:r>
          </a:p>
          <a:p>
            <a:pPr marL="0" marR="0" lvl="0" indent="0" algn="just" defTabSz="914400" rtl="0" eaLnBrk="1" fontAlgn="base" latinLnBrk="0" hangingPunct="1">
              <a:spcBef>
                <a:spcPct val="0"/>
              </a:spcBef>
              <a:spcAft>
                <a:spcPct val="50000"/>
              </a:spcAft>
              <a:buClr>
                <a:srgbClr val="808EC8"/>
              </a:buClr>
              <a:buSzPct val="155000"/>
              <a:buFont typeface="Arial" pitchFamily="34" charset="0"/>
              <a:buNone/>
              <a:tabLst/>
              <a:defRPr/>
            </a:pPr>
            <a:r>
              <a:rPr kumimoji="0" lang="en-GB" sz="10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There is an increased risk of an inconsistent </a:t>
            </a:r>
            <a:r>
              <a:rPr kumimoji="0" lang="en-GB" sz="1000" b="0" i="0" u="none" strike="noStrike" kern="1200" cap="none" spc="0" normalizeH="0" baseline="0" noProof="0" dirty="0" smtClean="0">
                <a:ln>
                  <a:noFill/>
                </a:ln>
                <a:effectLst/>
                <a:uLnTx/>
                <a:uFillTx/>
                <a:latin typeface="Univers 45 Light" pitchFamily="2" charset="0"/>
                <a:ea typeface="+mn-ea"/>
                <a:cs typeface="Arial" pitchFamily="34" charset="0"/>
              </a:rPr>
              <a:t>and incomplete approach </a:t>
            </a:r>
            <a:r>
              <a:rPr kumimoji="0" lang="en-GB" sz="10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to the completion of risk assessments. This</a:t>
            </a:r>
            <a:r>
              <a:rPr kumimoji="0" lang="en-GB" sz="1000" b="0" i="0" u="none" strike="noStrike" kern="1200" cap="none" spc="0" normalizeH="0" noProof="0" dirty="0" smtClean="0">
                <a:ln>
                  <a:noFill/>
                </a:ln>
                <a:solidFill>
                  <a:srgbClr val="000000"/>
                </a:solidFill>
                <a:effectLst/>
                <a:uLnTx/>
                <a:uFillTx/>
                <a:latin typeface="Univers 45 Light" pitchFamily="2" charset="0"/>
                <a:ea typeface="+mn-ea"/>
                <a:cs typeface="Arial" pitchFamily="34" charset="0"/>
              </a:rPr>
              <a:t> increases the </a:t>
            </a:r>
            <a:r>
              <a:rPr kumimoji="0" lang="en-GB" sz="10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risk of non-compliance with the </a:t>
            </a:r>
            <a:r>
              <a:rPr lang="en-GB" sz="1000" dirty="0" smtClean="0">
                <a:solidFill>
                  <a:srgbClr val="000000"/>
                </a:solidFill>
                <a:latin typeface="Univers 45 Light" pitchFamily="2" charset="0"/>
                <a:cs typeface="Arial" pitchFamily="34" charset="0"/>
              </a:rPr>
              <a:t>University </a:t>
            </a:r>
            <a:r>
              <a:rPr kumimoji="0" lang="en-GB" sz="10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COSHH policy and the COSHH Regulations 2002</a:t>
            </a:r>
            <a:r>
              <a:rPr kumimoji="0" lang="en-GB" sz="1000" b="0" i="0" u="none" strike="noStrike" kern="1200" cap="none" spc="0" normalizeH="0" noProof="0" dirty="0" smtClean="0">
                <a:ln>
                  <a:noFill/>
                </a:ln>
                <a:solidFill>
                  <a:srgbClr val="000000"/>
                </a:solidFill>
                <a:effectLst/>
                <a:uLnTx/>
                <a:uFillTx/>
                <a:latin typeface="Univers 45 Light" pitchFamily="2" charset="0"/>
                <a:ea typeface="+mn-ea"/>
                <a:cs typeface="Arial" pitchFamily="34" charset="0"/>
              </a:rPr>
              <a:t> which</a:t>
            </a:r>
            <a:r>
              <a:rPr kumimoji="0" lang="en-GB" sz="1000" b="0" i="0" u="none" strike="noStrike" kern="1200" cap="none" spc="0" normalizeH="0" baseline="0" noProof="0" dirty="0" smtClean="0">
                <a:ln>
                  <a:noFill/>
                </a:ln>
                <a:effectLst/>
                <a:uLnTx/>
                <a:uFillTx/>
                <a:latin typeface="Univers 45 Light" pitchFamily="2" charset="0"/>
                <a:ea typeface="+mn-ea"/>
                <a:cs typeface="Arial" pitchFamily="34" charset="0"/>
              </a:rPr>
              <a:t> could ultimately impact the University’s ability to effectively identify and manage COSHH risks and discharge it’s H&amp;S responsibilities.</a:t>
            </a:r>
          </a:p>
          <a:p>
            <a:pPr marL="0" marR="0" lvl="0" indent="0" algn="just" defTabSz="914400" rtl="0" eaLnBrk="1" fontAlgn="base" latinLnBrk="0" hangingPunct="1">
              <a:spcBef>
                <a:spcPct val="0"/>
              </a:spcBef>
              <a:spcAft>
                <a:spcPct val="50000"/>
              </a:spcAft>
              <a:buClr>
                <a:srgbClr val="808EC8"/>
              </a:buClr>
              <a:buSzPct val="155000"/>
              <a:buFont typeface="Arial" pitchFamily="34" charset="0"/>
              <a:buNone/>
              <a:tabLst/>
              <a:defRPr/>
            </a:pPr>
            <a:r>
              <a:rPr kumimoji="0" lang="en-GB" sz="1000" b="1" i="0" u="none" strike="noStrike" kern="1200" cap="none" spc="0" normalizeH="0" baseline="0" noProof="0" dirty="0" smtClean="0">
                <a:ln>
                  <a:noFill/>
                </a:ln>
                <a:solidFill>
                  <a:schemeClr val="accent4"/>
                </a:solidFill>
                <a:effectLst/>
                <a:uLnTx/>
                <a:uFillTx/>
                <a:latin typeface="Univers 45 Light" pitchFamily="2" charset="0"/>
                <a:ea typeface="+mn-ea"/>
                <a:cs typeface="Arial" pitchFamily="34" charset="0"/>
              </a:rPr>
              <a:t>Recommendations</a:t>
            </a:r>
          </a:p>
          <a:p>
            <a:pPr marL="0" marR="0" lvl="0" indent="0" algn="just" defTabSz="914400" rtl="0" eaLnBrk="1" fontAlgn="base" latinLnBrk="0" hangingPunct="1">
              <a:spcBef>
                <a:spcPct val="0"/>
              </a:spcBef>
              <a:spcAft>
                <a:spcPct val="0"/>
              </a:spcAft>
              <a:buClrTx/>
              <a:buSzTx/>
              <a:buFont typeface="Arial" pitchFamily="34" charset="0"/>
              <a:buNone/>
              <a:tabLst/>
              <a:defRPr/>
            </a:pPr>
            <a:r>
              <a:rPr kumimoji="0" lang="en-GB" sz="10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We recommend that:</a:t>
            </a:r>
            <a:endParaRPr kumimoji="0" lang="en-US" sz="10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365125" lvl="3" indent="-228600" algn="just" fontAlgn="base">
              <a:spcBef>
                <a:spcPct val="0"/>
              </a:spcBef>
              <a:spcAft>
                <a:spcPct val="50000"/>
              </a:spcAft>
              <a:buClr>
                <a:schemeClr val="accent4"/>
              </a:buClr>
              <a:buSzPct val="100000"/>
              <a:buFont typeface="+mj-lt"/>
              <a:buAutoNum type="arabicPeriod"/>
            </a:pPr>
            <a:endParaRPr lang="en-US" sz="1000" dirty="0" smtClean="0">
              <a:latin typeface="Univers 45 Light" pitchFamily="2" charset="0"/>
              <a:cs typeface="Arial" pitchFamily="34" charset="0"/>
            </a:endParaRPr>
          </a:p>
          <a:p>
            <a:pPr marL="365125" lvl="3" indent="-228600" algn="just" fontAlgn="base">
              <a:spcBef>
                <a:spcPct val="0"/>
              </a:spcBef>
              <a:spcAft>
                <a:spcPct val="50000"/>
              </a:spcAft>
              <a:buClr>
                <a:schemeClr val="accent4"/>
              </a:buClr>
              <a:buSzPct val="100000"/>
              <a:buFont typeface="+mj-lt"/>
              <a:buAutoNum type="arabicPeriod"/>
            </a:pPr>
            <a:r>
              <a:rPr lang="en-GB" sz="1000" dirty="0" smtClean="0">
                <a:latin typeface="Univers 45 Light" pitchFamily="2" charset="0"/>
                <a:cs typeface="Arial" pitchFamily="34" charset="0"/>
              </a:rPr>
              <a:t>The University COSHH RA template is updated to take the above points into consideration. Following the audit, the University HSE Office should communicate the changes to all stakeholders. It may be necessary to provide refresher training on the RA process.</a:t>
            </a:r>
          </a:p>
          <a:p>
            <a:pPr marL="365125" lvl="3" indent="-228600" algn="just" fontAlgn="base">
              <a:spcBef>
                <a:spcPct val="0"/>
              </a:spcBef>
              <a:spcAft>
                <a:spcPct val="50000"/>
              </a:spcAft>
              <a:buClr>
                <a:schemeClr val="accent4"/>
              </a:buClr>
              <a:buSzPct val="100000"/>
              <a:buFont typeface="+mj-lt"/>
              <a:buAutoNum type="arabicPeriod"/>
            </a:pPr>
            <a:r>
              <a:rPr lang="en-GB" sz="1000" dirty="0" smtClean="0">
                <a:latin typeface="Univers 45 Light" pitchFamily="2" charset="0"/>
                <a:cs typeface="Arial" pitchFamily="34" charset="0"/>
              </a:rPr>
              <a:t>The HSE Office formally authorises the use of all School/Department COSHH RA templates.</a:t>
            </a:r>
          </a:p>
          <a:p>
            <a:pPr marL="365125" lvl="3" indent="-228600" algn="just" fontAlgn="base">
              <a:spcBef>
                <a:spcPct val="0"/>
              </a:spcBef>
              <a:spcAft>
                <a:spcPct val="50000"/>
              </a:spcAft>
              <a:buClr>
                <a:schemeClr val="accent4"/>
              </a:buClr>
              <a:buSzPct val="100000"/>
              <a:buFont typeface="+mj-lt"/>
              <a:buAutoNum type="arabicPeriod"/>
            </a:pPr>
            <a:r>
              <a:rPr lang="en-GB" sz="1000" dirty="0" smtClean="0">
                <a:latin typeface="Univers 45 Light" pitchFamily="2" charset="0"/>
                <a:cs typeface="Arial" pitchFamily="34" charset="0"/>
              </a:rPr>
              <a:t>The University considers implementing a consolidated approach towards the gathering, use and storage of safety data sheets. </a:t>
            </a:r>
          </a:p>
          <a:p>
            <a:pPr marL="355600" marR="0" lvl="3" indent="-177800" algn="just" defTabSz="914400" rtl="0" eaLnBrk="1" fontAlgn="base" latinLnBrk="0" hangingPunct="1">
              <a:lnSpc>
                <a:spcPct val="100000"/>
              </a:lnSpc>
              <a:spcBef>
                <a:spcPct val="0"/>
              </a:spcBef>
              <a:spcAft>
                <a:spcPct val="50000"/>
              </a:spcAft>
              <a:buClr>
                <a:srgbClr val="00338D"/>
              </a:buClr>
              <a:buSzPct val="115000"/>
              <a:tabLst/>
              <a:defRPr/>
            </a:pPr>
            <a:endParaRPr kumimoji="0" lang="en-GB" sz="9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p>
            <a:pPr marL="355600" marR="0" lvl="3" indent="-177800" algn="just" defTabSz="914400" rtl="0" eaLnBrk="1" fontAlgn="base" latinLnBrk="0" hangingPunct="1">
              <a:lnSpc>
                <a:spcPct val="100000"/>
              </a:lnSpc>
              <a:spcBef>
                <a:spcPct val="0"/>
              </a:spcBef>
              <a:spcAft>
                <a:spcPct val="50000"/>
              </a:spcAft>
              <a:buClr>
                <a:srgbClr val="00338D"/>
              </a:buClr>
              <a:buSzPct val="115000"/>
              <a:buFont typeface="Arial" pitchFamily="34" charset="0"/>
              <a:buNone/>
              <a:tabLst/>
              <a:defRPr/>
            </a:pPr>
            <a:endParaRPr kumimoji="0" lang="en-GB" sz="900" b="1" i="0" u="none" strike="noStrike" kern="1200" cap="none" spc="0" normalizeH="0" baseline="0" noProof="0" dirty="0" smtClean="0">
              <a:ln>
                <a:noFill/>
              </a:ln>
              <a:solidFill>
                <a:schemeClr val="tx1"/>
              </a:solidFill>
              <a:effectLst/>
              <a:uLnTx/>
              <a:uFillTx/>
              <a:latin typeface="Univers 45 Light" pitchFamily="2" charset="0"/>
              <a:ea typeface="+mn-ea"/>
              <a:cs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03"/>
  <p:tag name="TYPE" val="FullPage"/>
  <p:tag name="KEYWORD" val="FULL-PAGE"/>
  <p:tag name="TEMPLATEVERSION" val="18/01/2011 13:12:04"/>
</p:tagLst>
</file>

<file path=ppt/tags/tag2.xml><?xml version="1.0" encoding="utf-8"?>
<p:tagLst xmlns:a="http://schemas.openxmlformats.org/drawingml/2006/main" xmlns:r="http://schemas.openxmlformats.org/officeDocument/2006/relationships" xmlns:p="http://schemas.openxmlformats.org/presentationml/2006/main">
  <p:tag name="ADV_TOP" val="99.87504"/>
  <p:tag name="ADV_LEFT" val="21.5"/>
  <p:tag name="ADV_HEIGHT" val="318.5197"/>
  <p:tag name="ADV_WIDTH" val="362.875"/>
</p:tagLst>
</file>

<file path=ppt/tags/tag3.xml><?xml version="1.0" encoding="utf-8"?>
<p:tagLst xmlns:a="http://schemas.openxmlformats.org/drawingml/2006/main" xmlns:r="http://schemas.openxmlformats.org/officeDocument/2006/relationships" xmlns:p="http://schemas.openxmlformats.org/presentationml/2006/main">
  <p:tag name="ADV_TOP" val="99.87504"/>
  <p:tag name="ADV_LEFT" val="21.5"/>
  <p:tag name="ADV_HEIGHT" val="318.5197"/>
  <p:tag name="ADV_WIDTH" val="362.875"/>
</p:tagLst>
</file>

<file path=ppt/tags/tag4.xml><?xml version="1.0" encoding="utf-8"?>
<p:tagLst xmlns:a="http://schemas.openxmlformats.org/drawingml/2006/main" xmlns:r="http://schemas.openxmlformats.org/officeDocument/2006/relationships" xmlns:p="http://schemas.openxmlformats.org/presentationml/2006/main">
  <p:tag name="ADV_TOP" val="99.87504"/>
  <p:tag name="ADV_LEFT" val="21.5"/>
  <p:tag name="ADV_HEIGHT" val="318.5197"/>
  <p:tag name="ADV_WIDTH" val="362.875"/>
</p:tagLst>
</file>

<file path=ppt/tags/tag5.xml><?xml version="1.0" encoding="utf-8"?>
<p:tagLst xmlns:a="http://schemas.openxmlformats.org/drawingml/2006/main" xmlns:r="http://schemas.openxmlformats.org/officeDocument/2006/relationships" xmlns:p="http://schemas.openxmlformats.org/presentationml/2006/main">
  <p:tag name="ADV_TOP" val="99.87504"/>
  <p:tag name="ADV_LEFT" val="21.5"/>
  <p:tag name="ADV_HEIGHT" val="318.5197"/>
  <p:tag name="ADV_WIDTH" val="362.875"/>
</p:tagLst>
</file>

<file path=ppt/tags/tag6.xml><?xml version="1.0" encoding="utf-8"?>
<p:tagLst xmlns:a="http://schemas.openxmlformats.org/drawingml/2006/main" xmlns:r="http://schemas.openxmlformats.org/officeDocument/2006/relationships" xmlns:p="http://schemas.openxmlformats.org/presentationml/2006/main">
  <p:tag name="ADV_TOP" val="99.87504"/>
  <p:tag name="ADV_LEFT" val="21.5"/>
  <p:tag name="ADV_HEIGHT" val="318.5197"/>
  <p:tag name="ADV_WIDTH" val="362.875"/>
</p:tagLst>
</file>

<file path=ppt/theme/theme1.xml><?xml version="1.0" encoding="utf-8"?>
<a:theme xmlns:a="http://schemas.openxmlformats.org/drawingml/2006/main" name="CREATE TALKBOOK A4">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000" dirty="0" err="1"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TotalTime>
  <Words>5175</Words>
  <Application>Microsoft Office PowerPoint</Application>
  <PresentationFormat>A4 Paper (210x297 mm)</PresentationFormat>
  <Paragraphs>471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CREATE TALKBOOK A4</vt:lpstr>
      <vt:lpstr>Control of Substances  Hazardous to Health  (COSHH)</vt:lpstr>
      <vt:lpstr>Contents</vt:lpstr>
      <vt:lpstr>1. Executive summary</vt:lpstr>
      <vt:lpstr>1. Executive summary (continued)</vt:lpstr>
      <vt:lpstr>1. Executive summary (continued)</vt:lpstr>
      <vt:lpstr>2. Introduction</vt:lpstr>
      <vt:lpstr>2. Introduction (continued)</vt:lpstr>
      <vt:lpstr>3. Findings and recommendations</vt:lpstr>
      <vt:lpstr>3. Findings and recommendations (continued)</vt:lpstr>
      <vt:lpstr>3. Findings and recommendations (continued)</vt:lpstr>
      <vt:lpstr>3. Findings and recommendations (continued)</vt:lpstr>
      <vt:lpstr>3. Findings and recommendations (continued) </vt:lpstr>
      <vt:lpstr>3. Findings and recommendations (continued) </vt:lpstr>
      <vt:lpstr>Appendix A List of participants and documents reviewed</vt:lpstr>
      <vt:lpstr>Appendix A List of participants and documents reviewed (continued)</vt:lpstr>
      <vt:lpstr>Appendix A List of participants and documents reviewed (continued)</vt:lpstr>
      <vt:lpstr>Appendix B Summary of risks reviewed</vt:lpstr>
      <vt:lpstr>Appendix C Implementation plan </vt:lpstr>
      <vt:lpstr>Appendix C Implementation plan (continued)</vt:lpstr>
      <vt:lpstr>Appendix C Implementation plan (continued)</vt:lpstr>
      <vt:lpstr>PowerPoint Presentation</vt:lpstr>
    </vt:vector>
  </TitlesOfParts>
  <Company>KPMG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KPMG Talkbook A4 (2007 v2.0)</dc:title>
  <dc:creator>Nick Nifadéll</dc:creator>
  <cp:lastModifiedBy>Staff/Research Student</cp:lastModifiedBy>
  <cp:revision>610</cp:revision>
  <dcterms:created xsi:type="dcterms:W3CDTF">2010-10-28T16:39:49Z</dcterms:created>
  <dcterms:modified xsi:type="dcterms:W3CDTF">2011-10-11T15:32:11Z</dcterms:modified>
</cp:coreProperties>
</file>